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3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5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6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81" r:id="rId2"/>
    <p:sldId id="555" r:id="rId3"/>
    <p:sldId id="285" r:id="rId4"/>
    <p:sldId id="325" r:id="rId5"/>
    <p:sldId id="328" r:id="rId6"/>
    <p:sldId id="329" r:id="rId7"/>
    <p:sldId id="330" r:id="rId8"/>
    <p:sldId id="286" r:id="rId9"/>
    <p:sldId id="331" r:id="rId10"/>
    <p:sldId id="333" r:id="rId11"/>
    <p:sldId id="332" r:id="rId12"/>
    <p:sldId id="379" r:id="rId13"/>
    <p:sldId id="326" r:id="rId14"/>
    <p:sldId id="335" r:id="rId15"/>
    <p:sldId id="345" r:id="rId16"/>
    <p:sldId id="383" r:id="rId17"/>
    <p:sldId id="565" r:id="rId18"/>
    <p:sldId id="347" r:id="rId19"/>
    <p:sldId id="381" r:id="rId20"/>
    <p:sldId id="351" r:id="rId21"/>
    <p:sldId id="352" r:id="rId22"/>
    <p:sldId id="336" r:id="rId23"/>
    <p:sldId id="557" r:id="rId24"/>
    <p:sldId id="558" r:id="rId25"/>
    <p:sldId id="559" r:id="rId26"/>
    <p:sldId id="560" r:id="rId27"/>
    <p:sldId id="355" r:id="rId28"/>
    <p:sldId id="357" r:id="rId29"/>
    <p:sldId id="396" r:id="rId30"/>
    <p:sldId id="358" r:id="rId31"/>
    <p:sldId id="564" r:id="rId32"/>
    <p:sldId id="368" r:id="rId33"/>
    <p:sldId id="397" r:id="rId34"/>
    <p:sldId id="366" r:id="rId35"/>
    <p:sldId id="360" r:id="rId36"/>
    <p:sldId id="369" r:id="rId37"/>
    <p:sldId id="370" r:id="rId38"/>
    <p:sldId id="372" r:id="rId39"/>
    <p:sldId id="373" r:id="rId40"/>
    <p:sldId id="398" r:id="rId41"/>
    <p:sldId id="399" r:id="rId42"/>
    <p:sldId id="400" r:id="rId43"/>
    <p:sldId id="402" r:id="rId44"/>
    <p:sldId id="403" r:id="rId45"/>
    <p:sldId id="561" r:id="rId46"/>
    <p:sldId id="562" r:id="rId47"/>
    <p:sldId id="563" r:id="rId48"/>
    <p:sldId id="375" r:id="rId49"/>
    <p:sldId id="376" r:id="rId50"/>
    <p:sldId id="377" r:id="rId51"/>
    <p:sldId id="554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3B2"/>
    <a:srgbClr val="F3F6F9"/>
    <a:srgbClr val="E9E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16" autoAdjust="0"/>
    <p:restoredTop sz="94482" autoAdjust="0"/>
  </p:normalViewPr>
  <p:slideViewPr>
    <p:cSldViewPr>
      <p:cViewPr varScale="1">
        <p:scale>
          <a:sx n="161" d="100"/>
          <a:sy n="161" d="100"/>
        </p:scale>
        <p:origin x="1686" y="144"/>
      </p:cViewPr>
      <p:guideLst>
        <p:guide orient="horz" pos="2160"/>
        <p:guide pos="30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3174" y="8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4" Type="http://schemas.openxmlformats.org/officeDocument/2006/relationships/image" Target="../media/image1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AF00C-6D75-48A8-A194-B96D46F0E30B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204BC-D94E-4A4A-A5D3-5EDFD9255BF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2.84167" units="1/cm"/>
        </inkml:channelProperties>
      </inkml:inkSource>
      <inkml:timestamp xml:id="ts0" timeString="2022-04-03T14:01: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1376,'0'0'-1311,"0"0"1341,0 0 348,0 0-212,0 0-136,0 0-96,0 0-246,0 0 176,0 0 110,0 0-3,0 0-47,0 0 77,0 0-3,0 0-5,0 0 4,0 0-262,0 0-838,0 0 624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95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http://www.cs.yale.edu/homes/aspnes/pinewiki/SubsetSumReduction.html?highlight=%28CategoryAlgorithmNotes%29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http://www.cs.yale.edu/homes/aspnes/pinewiki/SubsetSumReduction.html?highlight=%28CategoryAlgorithmNotes%29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33400" y="1295400"/>
            <a:ext cx="8077200" cy="177356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251520" y="-18621"/>
            <a:ext cx="7382644" cy="576064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FrankRuehl" panose="020E0503060101010101" pitchFamily="34" charset="-79"/>
                <a:cs typeface="FrankRuehl" panose="020E0503060101010101" pitchFamily="34" charset="-79"/>
              </a:defRPr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5"/>
          <p:cNvSpPr/>
          <p:nvPr userDrawn="1"/>
        </p:nvSpPr>
        <p:spPr>
          <a:xfrm>
            <a:off x="611560" y="2780928"/>
            <a:ext cx="7855024" cy="621432"/>
          </a:xfrm>
          <a:prstGeom prst="roundRect">
            <a:avLst/>
          </a:prstGeom>
          <a:solidFill>
            <a:srgbClr val="E9E9F3"/>
          </a:solidFill>
          <a:ln>
            <a:noFill/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5" b="1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10" b="0" i="1">
                <a:solidFill>
                  <a:srgbClr val="D5D5D5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45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7780">
              <a:spcBef>
                <a:spcPts val="15"/>
              </a:spcBef>
            </a:pPr>
            <a:fld id="{81D60167-4931-47E6-BA6A-407CBD079E47}" type="slidenum">
              <a:rPr lang="en-US" altLang="zh-CN" spc="91" smtClean="0"/>
              <a:t>‹#›</a:t>
            </a:fld>
            <a:endParaRPr lang="en-US" altLang="zh-CN" spc="9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tags" Target="../tags/tag15.xml"/><Relationship Id="rId21" Type="http://schemas.openxmlformats.org/officeDocument/2006/relationships/image" Target="../media/image23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tags" Target="../tags/tag1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26.png"/><Relationship Id="rId5" Type="http://schemas.openxmlformats.org/officeDocument/2006/relationships/tags" Target="../tags/tag17.xml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tags" Target="../tags/tag22.xml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8.xml"/><Relationship Id="rId7" Type="http://schemas.openxmlformats.org/officeDocument/2006/relationships/image" Target="../media/image3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38.png"/><Relationship Id="rId5" Type="http://schemas.openxmlformats.org/officeDocument/2006/relationships/tags" Target="../tags/tag30.xml"/><Relationship Id="rId10" Type="http://schemas.openxmlformats.org/officeDocument/2006/relationships/image" Target="../media/image37.png"/><Relationship Id="rId4" Type="http://schemas.openxmlformats.org/officeDocument/2006/relationships/tags" Target="../tags/tag29.xml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oleObject" Target="../embeddings/oleObject1.bin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44.png"/><Relationship Id="rId2" Type="http://schemas.openxmlformats.org/officeDocument/2006/relationships/tags" Target="../tags/tag31.xml"/><Relationship Id="rId1" Type="http://schemas.openxmlformats.org/officeDocument/2006/relationships/vmlDrawing" Target="../drawings/vmlDrawing1.vml"/><Relationship Id="rId6" Type="http://schemas.openxmlformats.org/officeDocument/2006/relationships/tags" Target="../tags/tag35.xml"/><Relationship Id="rId11" Type="http://schemas.openxmlformats.org/officeDocument/2006/relationships/image" Target="../media/image43.png"/><Relationship Id="rId5" Type="http://schemas.openxmlformats.org/officeDocument/2006/relationships/tags" Target="../tags/tag34.xml"/><Relationship Id="rId10" Type="http://schemas.openxmlformats.org/officeDocument/2006/relationships/image" Target="../media/image42.png"/><Relationship Id="rId4" Type="http://schemas.openxmlformats.org/officeDocument/2006/relationships/tags" Target="../tags/tag33.xml"/><Relationship Id="rId9" Type="http://schemas.openxmlformats.org/officeDocument/2006/relationships/image" Target="../media/image41.png"/><Relationship Id="rId14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48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47.png"/><Relationship Id="rId5" Type="http://schemas.openxmlformats.org/officeDocument/2006/relationships/tags" Target="../tags/tag40.xml"/><Relationship Id="rId10" Type="http://schemas.openxmlformats.org/officeDocument/2006/relationships/image" Target="../media/image26.png"/><Relationship Id="rId4" Type="http://schemas.openxmlformats.org/officeDocument/2006/relationships/tags" Target="../tags/tag39.xml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image" Target="../media/image26.png"/><Relationship Id="rId26" Type="http://schemas.openxmlformats.org/officeDocument/2006/relationships/image" Target="../media/image62.png"/><Relationship Id="rId3" Type="http://schemas.openxmlformats.org/officeDocument/2006/relationships/tags" Target="../tags/tag45.xml"/><Relationship Id="rId21" Type="http://schemas.openxmlformats.org/officeDocument/2006/relationships/image" Target="../media/image57.pn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image" Target="../media/image25.png"/><Relationship Id="rId25" Type="http://schemas.openxmlformats.org/officeDocument/2006/relationships/image" Target="../media/image61.png"/><Relationship Id="rId2" Type="http://schemas.openxmlformats.org/officeDocument/2006/relationships/tags" Target="../tags/tag44.xml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60.png"/><Relationship Id="rId5" Type="http://schemas.openxmlformats.org/officeDocument/2006/relationships/tags" Target="../tags/tag47.xml"/><Relationship Id="rId15" Type="http://schemas.openxmlformats.org/officeDocument/2006/relationships/notesSlide" Target="../notesSlides/notesSlide1.xml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tags" Target="../tags/tag52.xml"/><Relationship Id="rId19" Type="http://schemas.openxmlformats.org/officeDocument/2006/relationships/image" Target="../media/image55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60.xml"/><Relationship Id="rId7" Type="http://schemas.openxmlformats.org/officeDocument/2006/relationships/image" Target="../media/image26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25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47.png"/><Relationship Id="rId18" Type="http://schemas.openxmlformats.org/officeDocument/2006/relationships/image" Target="../media/image77.png"/><Relationship Id="rId3" Type="http://schemas.openxmlformats.org/officeDocument/2006/relationships/tags" Target="../tags/tag63.xml"/><Relationship Id="rId21" Type="http://schemas.openxmlformats.org/officeDocument/2006/relationships/image" Target="../media/image80.png"/><Relationship Id="rId7" Type="http://schemas.openxmlformats.org/officeDocument/2006/relationships/tags" Target="../tags/tag67.xml"/><Relationship Id="rId12" Type="http://schemas.openxmlformats.org/officeDocument/2006/relationships/image" Target="../media/image26.png"/><Relationship Id="rId17" Type="http://schemas.openxmlformats.org/officeDocument/2006/relationships/image" Target="../media/image76.png"/><Relationship Id="rId2" Type="http://schemas.openxmlformats.org/officeDocument/2006/relationships/tags" Target="../tags/tag62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46.png"/><Relationship Id="rId5" Type="http://schemas.openxmlformats.org/officeDocument/2006/relationships/tags" Target="../tags/tag65.xml"/><Relationship Id="rId15" Type="http://schemas.openxmlformats.org/officeDocument/2006/relationships/image" Target="../media/image25.png"/><Relationship Id="rId10" Type="http://schemas.openxmlformats.org/officeDocument/2006/relationships/image" Target="../media/image73.png"/><Relationship Id="rId19" Type="http://schemas.openxmlformats.org/officeDocument/2006/relationships/image" Target="../media/image78.png"/><Relationship Id="rId4" Type="http://schemas.openxmlformats.org/officeDocument/2006/relationships/tags" Target="../tags/tag64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81.png"/><Relationship Id="rId26" Type="http://schemas.openxmlformats.org/officeDocument/2006/relationships/image" Target="../media/image74.png"/><Relationship Id="rId3" Type="http://schemas.openxmlformats.org/officeDocument/2006/relationships/tags" Target="../tags/tag71.xml"/><Relationship Id="rId21" Type="http://schemas.openxmlformats.org/officeDocument/2006/relationships/image" Target="../media/image80.png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image" Target="../media/image25.png"/><Relationship Id="rId25" Type="http://schemas.openxmlformats.org/officeDocument/2006/relationships/image" Target="../media/image87.png"/><Relationship Id="rId2" Type="http://schemas.openxmlformats.org/officeDocument/2006/relationships/tags" Target="../tags/tag70.xml"/><Relationship Id="rId16" Type="http://schemas.openxmlformats.org/officeDocument/2006/relationships/image" Target="../media/image47.png"/><Relationship Id="rId20" Type="http://schemas.openxmlformats.org/officeDocument/2006/relationships/image" Target="../media/image83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image" Target="../media/image86.png"/><Relationship Id="rId5" Type="http://schemas.openxmlformats.org/officeDocument/2006/relationships/tags" Target="../tags/tag73.xml"/><Relationship Id="rId15" Type="http://schemas.openxmlformats.org/officeDocument/2006/relationships/image" Target="../media/image26.png"/><Relationship Id="rId23" Type="http://schemas.openxmlformats.org/officeDocument/2006/relationships/image" Target="../media/image85.png"/><Relationship Id="rId10" Type="http://schemas.openxmlformats.org/officeDocument/2006/relationships/tags" Target="../tags/tag78.xml"/><Relationship Id="rId19" Type="http://schemas.openxmlformats.org/officeDocument/2006/relationships/image" Target="../media/image82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46.png"/><Relationship Id="rId22" Type="http://schemas.openxmlformats.org/officeDocument/2006/relationships/image" Target="../media/image84.png"/><Relationship Id="rId27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image" Target="../media/image47.png"/><Relationship Id="rId26" Type="http://schemas.openxmlformats.org/officeDocument/2006/relationships/image" Target="../media/image91.png"/><Relationship Id="rId3" Type="http://schemas.openxmlformats.org/officeDocument/2006/relationships/tags" Target="../tags/tag83.xml"/><Relationship Id="rId21" Type="http://schemas.openxmlformats.org/officeDocument/2006/relationships/image" Target="../media/image88.pn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image" Target="../media/image26.png"/><Relationship Id="rId25" Type="http://schemas.openxmlformats.org/officeDocument/2006/relationships/image" Target="../media/image85.png"/><Relationship Id="rId2" Type="http://schemas.openxmlformats.org/officeDocument/2006/relationships/tags" Target="../tags/tag82.xml"/><Relationship Id="rId16" Type="http://schemas.openxmlformats.org/officeDocument/2006/relationships/image" Target="../media/image46.png"/><Relationship Id="rId20" Type="http://schemas.openxmlformats.org/officeDocument/2006/relationships/image" Target="../media/image81.png"/><Relationship Id="rId29" Type="http://schemas.openxmlformats.org/officeDocument/2006/relationships/image" Target="../media/image74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90.png"/><Relationship Id="rId5" Type="http://schemas.openxmlformats.org/officeDocument/2006/relationships/tags" Target="../tags/tag85.xml"/><Relationship Id="rId15" Type="http://schemas.openxmlformats.org/officeDocument/2006/relationships/slideLayout" Target="../slideLayouts/slideLayout5.xml"/><Relationship Id="rId23" Type="http://schemas.openxmlformats.org/officeDocument/2006/relationships/image" Target="../media/image80.png"/><Relationship Id="rId28" Type="http://schemas.openxmlformats.org/officeDocument/2006/relationships/image" Target="../media/image93.png"/><Relationship Id="rId10" Type="http://schemas.openxmlformats.org/officeDocument/2006/relationships/tags" Target="../tags/tag90.xml"/><Relationship Id="rId19" Type="http://schemas.openxmlformats.org/officeDocument/2006/relationships/image" Target="../media/image25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image" Target="../media/image89.png"/><Relationship Id="rId27" Type="http://schemas.openxmlformats.org/officeDocument/2006/relationships/image" Target="../media/image92.png"/><Relationship Id="rId30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98.xml"/><Relationship Id="rId7" Type="http://schemas.openxmlformats.org/officeDocument/2006/relationships/image" Target="../media/image26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25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5.png"/><Relationship Id="rId3" Type="http://schemas.openxmlformats.org/officeDocument/2006/relationships/tags" Target="../tags/tag101.xml"/><Relationship Id="rId7" Type="http://schemas.openxmlformats.org/officeDocument/2006/relationships/image" Target="../media/image98.png"/><Relationship Id="rId12" Type="http://schemas.openxmlformats.org/officeDocument/2006/relationships/image" Target="../media/image25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99.png"/><Relationship Id="rId5" Type="http://schemas.openxmlformats.org/officeDocument/2006/relationships/tags" Target="../tags/tag103.xml"/><Relationship Id="rId15" Type="http://schemas.openxmlformats.org/officeDocument/2006/relationships/image" Target="../media/image101.png"/><Relationship Id="rId10" Type="http://schemas.openxmlformats.org/officeDocument/2006/relationships/image" Target="../media/image47.png"/><Relationship Id="rId4" Type="http://schemas.openxmlformats.org/officeDocument/2006/relationships/tags" Target="../tags/tag102.xml"/><Relationship Id="rId9" Type="http://schemas.openxmlformats.org/officeDocument/2006/relationships/image" Target="../media/image26.png"/><Relationship Id="rId1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image" Target="../media/image25.png"/><Relationship Id="rId26" Type="http://schemas.openxmlformats.org/officeDocument/2006/relationships/image" Target="../media/image103.png"/><Relationship Id="rId3" Type="http://schemas.openxmlformats.org/officeDocument/2006/relationships/tags" Target="../tags/tag106.xml"/><Relationship Id="rId21" Type="http://schemas.openxmlformats.org/officeDocument/2006/relationships/image" Target="../media/image98.png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image" Target="../media/image47.png"/><Relationship Id="rId25" Type="http://schemas.openxmlformats.org/officeDocument/2006/relationships/image" Target="../media/image102.png"/><Relationship Id="rId2" Type="http://schemas.openxmlformats.org/officeDocument/2006/relationships/tags" Target="../tags/tag105.xml"/><Relationship Id="rId16" Type="http://schemas.openxmlformats.org/officeDocument/2006/relationships/image" Target="../media/image26.png"/><Relationship Id="rId20" Type="http://schemas.openxmlformats.org/officeDocument/2006/relationships/image" Target="../media/image83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24" Type="http://schemas.openxmlformats.org/officeDocument/2006/relationships/image" Target="../media/image85.png"/><Relationship Id="rId5" Type="http://schemas.openxmlformats.org/officeDocument/2006/relationships/tags" Target="../tags/tag108.xml"/><Relationship Id="rId15" Type="http://schemas.openxmlformats.org/officeDocument/2006/relationships/image" Target="../media/image46.png"/><Relationship Id="rId23" Type="http://schemas.openxmlformats.org/officeDocument/2006/relationships/image" Target="../media/image101.png"/><Relationship Id="rId28" Type="http://schemas.openxmlformats.org/officeDocument/2006/relationships/image" Target="../media/image105.png"/><Relationship Id="rId10" Type="http://schemas.openxmlformats.org/officeDocument/2006/relationships/tags" Target="../tags/tag113.xml"/><Relationship Id="rId19" Type="http://schemas.openxmlformats.org/officeDocument/2006/relationships/image" Target="../media/image81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99.png"/><Relationship Id="rId27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tags" Target="../tags/tag129.xml"/><Relationship Id="rId18" Type="http://schemas.openxmlformats.org/officeDocument/2006/relationships/image" Target="../media/image25.png"/><Relationship Id="rId26" Type="http://schemas.openxmlformats.org/officeDocument/2006/relationships/image" Target="../media/image103.png"/><Relationship Id="rId3" Type="http://schemas.openxmlformats.org/officeDocument/2006/relationships/tags" Target="../tags/tag119.xml"/><Relationship Id="rId21" Type="http://schemas.openxmlformats.org/officeDocument/2006/relationships/image" Target="../media/image98.png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image" Target="../media/image47.png"/><Relationship Id="rId25" Type="http://schemas.openxmlformats.org/officeDocument/2006/relationships/image" Target="../media/image106.png"/><Relationship Id="rId2" Type="http://schemas.openxmlformats.org/officeDocument/2006/relationships/tags" Target="../tags/tag118.xml"/><Relationship Id="rId16" Type="http://schemas.openxmlformats.org/officeDocument/2006/relationships/image" Target="../media/image26.png"/><Relationship Id="rId20" Type="http://schemas.openxmlformats.org/officeDocument/2006/relationships/image" Target="../media/image101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image" Target="../media/image85.png"/><Relationship Id="rId5" Type="http://schemas.openxmlformats.org/officeDocument/2006/relationships/tags" Target="../tags/tag121.xml"/><Relationship Id="rId15" Type="http://schemas.openxmlformats.org/officeDocument/2006/relationships/image" Target="../media/image46.png"/><Relationship Id="rId23" Type="http://schemas.openxmlformats.org/officeDocument/2006/relationships/image" Target="../media/image89.png"/><Relationship Id="rId28" Type="http://schemas.openxmlformats.org/officeDocument/2006/relationships/image" Target="../media/image108.png"/><Relationship Id="rId10" Type="http://schemas.openxmlformats.org/officeDocument/2006/relationships/tags" Target="../tags/tag126.xml"/><Relationship Id="rId19" Type="http://schemas.openxmlformats.org/officeDocument/2006/relationships/image" Target="../media/image81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99.png"/><Relationship Id="rId27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32.xml"/><Relationship Id="rId7" Type="http://schemas.openxmlformats.org/officeDocument/2006/relationships/image" Target="../media/image110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109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33.xml"/><Relationship Id="rId9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37.xml"/><Relationship Id="rId7" Type="http://schemas.openxmlformats.org/officeDocument/2006/relationships/image" Target="../media/image115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14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38.xml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141.xml"/><Relationship Id="rId7" Type="http://schemas.openxmlformats.org/officeDocument/2006/relationships/image" Target="../media/image119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118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42.xml"/><Relationship Id="rId9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oleObject" Target="../embeddings/oleObject5.bin"/><Relationship Id="rId3" Type="http://schemas.openxmlformats.org/officeDocument/2006/relationships/tags" Target="../tags/tag144.xml"/><Relationship Id="rId21" Type="http://schemas.openxmlformats.org/officeDocument/2006/relationships/image" Target="../media/image122.wmf"/><Relationship Id="rId7" Type="http://schemas.openxmlformats.org/officeDocument/2006/relationships/tags" Target="../tags/tag148.xml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130.png"/><Relationship Id="rId25" Type="http://schemas.openxmlformats.org/officeDocument/2006/relationships/image" Target="../media/image124.wmf"/><Relationship Id="rId2" Type="http://schemas.openxmlformats.org/officeDocument/2006/relationships/tags" Target="../tags/tag143.xml"/><Relationship Id="rId16" Type="http://schemas.openxmlformats.org/officeDocument/2006/relationships/image" Target="../media/image129.png"/><Relationship Id="rId20" Type="http://schemas.openxmlformats.org/officeDocument/2006/relationships/oleObject" Target="../embeddings/oleObject2.bin"/><Relationship Id="rId1" Type="http://schemas.openxmlformats.org/officeDocument/2006/relationships/vmlDrawing" Target="../drawings/vmlDrawing2.vml"/><Relationship Id="rId6" Type="http://schemas.openxmlformats.org/officeDocument/2006/relationships/tags" Target="../tags/tag147.xml"/><Relationship Id="rId11" Type="http://schemas.openxmlformats.org/officeDocument/2006/relationships/slideLayout" Target="../slideLayouts/slideLayout5.xml"/><Relationship Id="rId24" Type="http://schemas.openxmlformats.org/officeDocument/2006/relationships/oleObject" Target="../embeddings/oleObject4.bin"/><Relationship Id="rId5" Type="http://schemas.openxmlformats.org/officeDocument/2006/relationships/tags" Target="../tags/tag146.xml"/><Relationship Id="rId15" Type="http://schemas.openxmlformats.org/officeDocument/2006/relationships/image" Target="../media/image128.png"/><Relationship Id="rId23" Type="http://schemas.openxmlformats.org/officeDocument/2006/relationships/image" Target="../media/image123.wmf"/><Relationship Id="rId10" Type="http://schemas.openxmlformats.org/officeDocument/2006/relationships/tags" Target="../tags/tag151.xml"/><Relationship Id="rId19" Type="http://schemas.openxmlformats.org/officeDocument/2006/relationships/image" Target="../media/image132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127.png"/><Relationship Id="rId22" Type="http://schemas.openxmlformats.org/officeDocument/2006/relationships/oleObject" Target="../embeddings/oleObject3.bin"/><Relationship Id="rId27" Type="http://schemas.openxmlformats.org/officeDocument/2006/relationships/image" Target="../media/image12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tags" Target="../tags/tag154.xml"/><Relationship Id="rId21" Type="http://schemas.openxmlformats.org/officeDocument/2006/relationships/image" Target="../media/image26.png"/><Relationship Id="rId7" Type="http://schemas.openxmlformats.org/officeDocument/2006/relationships/tags" Target="../tags/tag158.xml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tags" Target="../tags/tag153.xml"/><Relationship Id="rId16" Type="http://schemas.openxmlformats.org/officeDocument/2006/relationships/image" Target="../media/image137.png"/><Relationship Id="rId20" Type="http://schemas.openxmlformats.org/officeDocument/2006/relationships/image" Target="../media/image25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56.xml"/><Relationship Id="rId15" Type="http://schemas.openxmlformats.org/officeDocument/2006/relationships/image" Target="../media/image136.png"/><Relationship Id="rId23" Type="http://schemas.openxmlformats.org/officeDocument/2006/relationships/image" Target="../media/image141.png"/><Relationship Id="rId10" Type="http://schemas.openxmlformats.org/officeDocument/2006/relationships/tags" Target="../tags/tag161.xml"/><Relationship Id="rId19" Type="http://schemas.openxmlformats.org/officeDocument/2006/relationships/image" Target="../media/image140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135.png"/><Relationship Id="rId22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tags" Target="../tags/tag164.xml"/><Relationship Id="rId7" Type="http://schemas.openxmlformats.org/officeDocument/2006/relationships/image" Target="../media/image126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44.png"/><Relationship Id="rId4" Type="http://schemas.openxmlformats.org/officeDocument/2006/relationships/tags" Target="../tags/tag165.xml"/><Relationship Id="rId9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46.png"/><Relationship Id="rId18" Type="http://schemas.openxmlformats.org/officeDocument/2006/relationships/image" Target="../media/image149.png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image" Target="../media/image47.png"/><Relationship Id="rId17" Type="http://schemas.openxmlformats.org/officeDocument/2006/relationships/image" Target="../media/image148.png"/><Relationship Id="rId2" Type="http://schemas.openxmlformats.org/officeDocument/2006/relationships/tags" Target="../tags/tag167.xml"/><Relationship Id="rId16" Type="http://schemas.openxmlformats.org/officeDocument/2006/relationships/image" Target="../media/image147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26.png"/><Relationship Id="rId5" Type="http://schemas.openxmlformats.org/officeDocument/2006/relationships/tags" Target="../tags/tag170.xml"/><Relationship Id="rId15" Type="http://schemas.openxmlformats.org/officeDocument/2006/relationships/image" Target="../media/image75.png"/><Relationship Id="rId10" Type="http://schemas.openxmlformats.org/officeDocument/2006/relationships/image" Target="../media/image46.png"/><Relationship Id="rId4" Type="http://schemas.openxmlformats.org/officeDocument/2006/relationships/tags" Target="../tags/tag169.xml"/><Relationship Id="rId9" Type="http://schemas.openxmlformats.org/officeDocument/2006/relationships/image" Target="../media/image145.png"/><Relationship Id="rId1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tags" Target="../tags/tag175.xml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154.png"/><Relationship Id="rId5" Type="http://schemas.openxmlformats.org/officeDocument/2006/relationships/tags" Target="../tags/tag177.xml"/><Relationship Id="rId10" Type="http://schemas.openxmlformats.org/officeDocument/2006/relationships/image" Target="../media/image153.png"/><Relationship Id="rId4" Type="http://schemas.openxmlformats.org/officeDocument/2006/relationships/tags" Target="../tags/tag176.xml"/><Relationship Id="rId9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tags" Target="../tags/tag180.xml"/><Relationship Id="rId7" Type="http://schemas.openxmlformats.org/officeDocument/2006/relationships/image" Target="../media/image158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57.png"/><Relationship Id="rId5" Type="http://schemas.openxmlformats.org/officeDocument/2006/relationships/image" Target="../media/image156.jpeg"/><Relationship Id="rId4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tags" Target="../tags/tag184.xml"/><Relationship Id="rId7" Type="http://schemas.openxmlformats.org/officeDocument/2006/relationships/image" Target="../media/image160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164.png"/><Relationship Id="rId5" Type="http://schemas.openxmlformats.org/officeDocument/2006/relationships/tags" Target="../tags/tag186.xml"/><Relationship Id="rId10" Type="http://schemas.openxmlformats.org/officeDocument/2006/relationships/image" Target="../media/image163.png"/><Relationship Id="rId4" Type="http://schemas.openxmlformats.org/officeDocument/2006/relationships/tags" Target="../tags/tag185.xml"/><Relationship Id="rId9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tags" Target="../tags/tag189.xml"/><Relationship Id="rId7" Type="http://schemas.openxmlformats.org/officeDocument/2006/relationships/image" Target="../media/image26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46.png"/><Relationship Id="rId5" Type="http://schemas.openxmlformats.org/officeDocument/2006/relationships/image" Target="../media/image165.png"/><Relationship Id="rId10" Type="http://schemas.openxmlformats.org/officeDocument/2006/relationships/image" Target="../media/image168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73.png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image" Target="../media/image172.png"/><Relationship Id="rId17" Type="http://schemas.openxmlformats.org/officeDocument/2006/relationships/image" Target="../media/image175.png"/><Relationship Id="rId2" Type="http://schemas.openxmlformats.org/officeDocument/2006/relationships/tags" Target="../tags/tag191.xml"/><Relationship Id="rId16" Type="http://schemas.openxmlformats.org/officeDocument/2006/relationships/image" Target="../media/image174.png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image" Target="../media/image171.png"/><Relationship Id="rId5" Type="http://schemas.openxmlformats.org/officeDocument/2006/relationships/tags" Target="../tags/tag194.xml"/><Relationship Id="rId15" Type="http://schemas.openxmlformats.org/officeDocument/2006/relationships/image" Target="../media/image26.png"/><Relationship Id="rId10" Type="http://schemas.openxmlformats.org/officeDocument/2006/relationships/image" Target="../media/image170.png"/><Relationship Id="rId4" Type="http://schemas.openxmlformats.org/officeDocument/2006/relationships/tags" Target="../tags/tag193.xml"/><Relationship Id="rId9" Type="http://schemas.openxmlformats.org/officeDocument/2006/relationships/image" Target="../media/image169.png"/><Relationship Id="rId1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79.png"/><Relationship Id="rId18" Type="http://schemas.openxmlformats.org/officeDocument/2006/relationships/image" Target="../media/image182.png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image" Target="../media/image178.png"/><Relationship Id="rId17" Type="http://schemas.openxmlformats.org/officeDocument/2006/relationships/image" Target="../media/image181.png"/><Relationship Id="rId2" Type="http://schemas.openxmlformats.org/officeDocument/2006/relationships/tags" Target="../tags/tag198.xml"/><Relationship Id="rId16" Type="http://schemas.openxmlformats.org/officeDocument/2006/relationships/image" Target="../media/image26.png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image" Target="../media/image177.png"/><Relationship Id="rId5" Type="http://schemas.openxmlformats.org/officeDocument/2006/relationships/tags" Target="../tags/tag201.xml"/><Relationship Id="rId15" Type="http://schemas.openxmlformats.org/officeDocument/2006/relationships/image" Target="../media/image25.png"/><Relationship Id="rId10" Type="http://schemas.openxmlformats.org/officeDocument/2006/relationships/image" Target="../media/image176.png"/><Relationship Id="rId19" Type="http://schemas.openxmlformats.org/officeDocument/2006/relationships/image" Target="../media/image183.png"/><Relationship Id="rId4" Type="http://schemas.openxmlformats.org/officeDocument/2006/relationships/tags" Target="../tags/tag200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7" Type="http://schemas.openxmlformats.org/officeDocument/2006/relationships/image" Target="../media/image186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09.xml"/><Relationship Id="rId7" Type="http://schemas.openxmlformats.org/officeDocument/2006/relationships/image" Target="../media/image25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187.png"/><Relationship Id="rId11" Type="http://schemas.openxmlformats.org/officeDocument/2006/relationships/image" Target="../media/image18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97.png"/><Relationship Id="rId4" Type="http://schemas.openxmlformats.org/officeDocument/2006/relationships/tags" Target="../tags/tag210.xml"/><Relationship Id="rId9" Type="http://schemas.openxmlformats.org/officeDocument/2006/relationships/image" Target="../media/image1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90.png"/><Relationship Id="rId18" Type="http://schemas.openxmlformats.org/officeDocument/2006/relationships/image" Target="../media/image183.png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image" Target="../media/image75.png"/><Relationship Id="rId17" Type="http://schemas.openxmlformats.org/officeDocument/2006/relationships/image" Target="../media/image193.png"/><Relationship Id="rId2" Type="http://schemas.openxmlformats.org/officeDocument/2006/relationships/tags" Target="../tags/tag212.xml"/><Relationship Id="rId16" Type="http://schemas.openxmlformats.org/officeDocument/2006/relationships/image" Target="../media/image192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image" Target="../media/image26.png"/><Relationship Id="rId5" Type="http://schemas.openxmlformats.org/officeDocument/2006/relationships/tags" Target="../tags/tag215.xml"/><Relationship Id="rId15" Type="http://schemas.openxmlformats.org/officeDocument/2006/relationships/image" Target="../media/image191.png"/><Relationship Id="rId10" Type="http://schemas.openxmlformats.org/officeDocument/2006/relationships/image" Target="../media/image25.png"/><Relationship Id="rId19" Type="http://schemas.openxmlformats.org/officeDocument/2006/relationships/image" Target="../media/image184.png"/><Relationship Id="rId4" Type="http://schemas.openxmlformats.org/officeDocument/2006/relationships/tags" Target="../tags/tag214.xml"/><Relationship Id="rId9" Type="http://schemas.openxmlformats.org/officeDocument/2006/relationships/image" Target="../media/image189.png"/><Relationship Id="rId1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95.png"/><Relationship Id="rId18" Type="http://schemas.openxmlformats.org/officeDocument/2006/relationships/image" Target="../media/image183.png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image" Target="../media/image194.png"/><Relationship Id="rId17" Type="http://schemas.openxmlformats.org/officeDocument/2006/relationships/image" Target="../media/image193.png"/><Relationship Id="rId2" Type="http://schemas.openxmlformats.org/officeDocument/2006/relationships/tags" Target="../tags/tag219.xml"/><Relationship Id="rId16" Type="http://schemas.openxmlformats.org/officeDocument/2006/relationships/image" Target="../media/image197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image" Target="../media/image26.png"/><Relationship Id="rId5" Type="http://schemas.openxmlformats.org/officeDocument/2006/relationships/tags" Target="../tags/tag222.xml"/><Relationship Id="rId15" Type="http://schemas.openxmlformats.org/officeDocument/2006/relationships/image" Target="../media/image196.png"/><Relationship Id="rId10" Type="http://schemas.openxmlformats.org/officeDocument/2006/relationships/image" Target="../media/image25.png"/><Relationship Id="rId19" Type="http://schemas.openxmlformats.org/officeDocument/2006/relationships/image" Target="../media/image184.png"/><Relationship Id="rId4" Type="http://schemas.openxmlformats.org/officeDocument/2006/relationships/tags" Target="../tags/tag221.xml"/><Relationship Id="rId9" Type="http://schemas.openxmlformats.org/officeDocument/2006/relationships/image" Target="../media/image189.png"/><Relationship Id="rId1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98.png"/><Relationship Id="rId18" Type="http://schemas.openxmlformats.org/officeDocument/2006/relationships/image" Target="../media/image183.png"/><Relationship Id="rId3" Type="http://schemas.openxmlformats.org/officeDocument/2006/relationships/tags" Target="../tags/tag227.xml"/><Relationship Id="rId7" Type="http://schemas.openxmlformats.org/officeDocument/2006/relationships/tags" Target="../tags/tag231.xml"/><Relationship Id="rId12" Type="http://schemas.openxmlformats.org/officeDocument/2006/relationships/image" Target="../media/image194.png"/><Relationship Id="rId17" Type="http://schemas.openxmlformats.org/officeDocument/2006/relationships/image" Target="../media/image193.png"/><Relationship Id="rId2" Type="http://schemas.openxmlformats.org/officeDocument/2006/relationships/tags" Target="../tags/tag226.xml"/><Relationship Id="rId16" Type="http://schemas.openxmlformats.org/officeDocument/2006/relationships/image" Target="../media/image201.png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image" Target="../media/image26.png"/><Relationship Id="rId5" Type="http://schemas.openxmlformats.org/officeDocument/2006/relationships/tags" Target="../tags/tag229.xml"/><Relationship Id="rId15" Type="http://schemas.openxmlformats.org/officeDocument/2006/relationships/image" Target="../media/image200.png"/><Relationship Id="rId10" Type="http://schemas.openxmlformats.org/officeDocument/2006/relationships/image" Target="../media/image25.png"/><Relationship Id="rId19" Type="http://schemas.openxmlformats.org/officeDocument/2006/relationships/image" Target="../media/image184.png"/><Relationship Id="rId4" Type="http://schemas.openxmlformats.org/officeDocument/2006/relationships/tags" Target="../tags/tag228.xml"/><Relationship Id="rId9" Type="http://schemas.openxmlformats.org/officeDocument/2006/relationships/image" Target="../media/image189.png"/><Relationship Id="rId14" Type="http://schemas.openxmlformats.org/officeDocument/2006/relationships/image" Target="../media/image1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image" Target="../media/image177.png"/><Relationship Id="rId18" Type="http://schemas.openxmlformats.org/officeDocument/2006/relationships/image" Target="../media/image26.png"/><Relationship Id="rId3" Type="http://schemas.openxmlformats.org/officeDocument/2006/relationships/tags" Target="../tags/tag234.xml"/><Relationship Id="rId21" Type="http://schemas.openxmlformats.org/officeDocument/2006/relationships/image" Target="../media/image46.png"/><Relationship Id="rId7" Type="http://schemas.openxmlformats.org/officeDocument/2006/relationships/tags" Target="../tags/tag238.xml"/><Relationship Id="rId12" Type="http://schemas.openxmlformats.org/officeDocument/2006/relationships/image" Target="../media/image176.png"/><Relationship Id="rId17" Type="http://schemas.openxmlformats.org/officeDocument/2006/relationships/image" Target="../media/image25.png"/><Relationship Id="rId2" Type="http://schemas.openxmlformats.org/officeDocument/2006/relationships/tags" Target="../tags/tag233.xml"/><Relationship Id="rId16" Type="http://schemas.openxmlformats.org/officeDocument/2006/relationships/image" Target="../media/image180.png"/><Relationship Id="rId20" Type="http://schemas.openxmlformats.org/officeDocument/2006/relationships/image" Target="../media/image182.png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236.xml"/><Relationship Id="rId15" Type="http://schemas.openxmlformats.org/officeDocument/2006/relationships/image" Target="../media/image179.png"/><Relationship Id="rId23" Type="http://schemas.openxmlformats.org/officeDocument/2006/relationships/image" Target="../media/image202.pn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181.png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4" Type="http://schemas.openxmlformats.org/officeDocument/2006/relationships/image" Target="../media/image178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tags" Target="../tags/tag244.xml"/><Relationship Id="rId7" Type="http://schemas.openxmlformats.org/officeDocument/2006/relationships/image" Target="../media/image206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image" Target="../media/image20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09.png"/><Relationship Id="rId4" Type="http://schemas.openxmlformats.org/officeDocument/2006/relationships/tags" Target="../tags/tag245.xml"/><Relationship Id="rId9" Type="http://schemas.openxmlformats.org/officeDocument/2006/relationships/image" Target="../media/image2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 idx="4294967295"/>
          </p:nvPr>
        </p:nvSpPr>
        <p:spPr>
          <a:xfrm>
            <a:off x="394556" y="1628800"/>
            <a:ext cx="8354888" cy="8382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  <a:latin typeface="Bell MT" panose="02020503060305020303" pitchFamily="18" charset="0"/>
              </a:rPr>
              <a:t>Algorithm Design and Analysis</a:t>
            </a:r>
            <a:br>
              <a:rPr lang="en-US" altLang="zh-CN" sz="2800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n-US" altLang="zh-CN" sz="2400" dirty="0">
                <a:solidFill>
                  <a:schemeClr val="bg1"/>
                </a:solidFill>
                <a:latin typeface="Bell MT" panose="02020503060305020303" pitchFamily="18" charset="0"/>
              </a:rPr>
              <a:t>Chapter 34: NP-Completeness</a:t>
            </a:r>
            <a:endParaRPr lang="en-US" sz="2800" dirty="0">
              <a:solidFill>
                <a:srgbClr val="000000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-1454320" y="5257920"/>
              <a:ext cx="36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-1454320" y="5257920"/>
                <a:ext cx="360" cy="360"/>
              </a:xfrm>
              <a:prstGeom prst="rect"/>
            </p:spPr>
          </p:pic>
        </mc:Fallback>
      </mc:AlternateContent>
      <p:sp>
        <p:nvSpPr>
          <p:cNvPr id="5" name="TextBox 5"/>
          <p:cNvSpPr txBox="1"/>
          <p:nvPr/>
        </p:nvSpPr>
        <p:spPr>
          <a:xfrm>
            <a:off x="2159732" y="5517232"/>
            <a:ext cx="48245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School of Software   Shandong University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</a:p>
        </p:txBody>
      </p:sp>
      <p:pic>
        <p:nvPicPr>
          <p:cNvPr id="6" name="琵琶+吉他-琵琶语 (mp3cut.net) (3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9953" y="5681356"/>
            <a:ext cx="108011" cy="108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4677800" cy="281979"/>
          </a:xfrm>
          <a:prstGeom prst="rect">
            <a:avLst/>
          </a:prstGeom>
        </p:spPr>
      </p:pic>
      <p:sp>
        <p:nvSpPr>
          <p:cNvPr id="8" name="流程图: 接点 7"/>
          <p:cNvSpPr/>
          <p:nvPr/>
        </p:nvSpPr>
        <p:spPr>
          <a:xfrm>
            <a:off x="207000" y="2968833"/>
            <a:ext cx="1303594" cy="1305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7" y="2687563"/>
            <a:ext cx="847765" cy="178875"/>
          </a:xfrm>
          <a:prstGeom prst="rect">
            <a:avLst/>
          </a:prstGeom>
        </p:spPr>
      </p:pic>
      <p:sp>
        <p:nvSpPr>
          <p:cNvPr id="7" name="流程图: 接点 6"/>
          <p:cNvSpPr/>
          <p:nvPr/>
        </p:nvSpPr>
        <p:spPr>
          <a:xfrm>
            <a:off x="3042000" y="1561438"/>
            <a:ext cx="1303594" cy="1305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接点 8"/>
          <p:cNvSpPr/>
          <p:nvPr/>
        </p:nvSpPr>
        <p:spPr>
          <a:xfrm>
            <a:off x="3042000" y="4161333"/>
            <a:ext cx="1303594" cy="1305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84" y="1233817"/>
            <a:ext cx="2049842" cy="2118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95" y="5561386"/>
            <a:ext cx="1639875" cy="162614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1467000" y="2503044"/>
            <a:ext cx="1620000" cy="887597"/>
            <a:chOff x="1467000" y="2310711"/>
            <a:chExt cx="1620000" cy="887597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1467000" y="2310711"/>
              <a:ext cx="1620000" cy="887597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图片 2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4174">
              <a:off x="1667105" y="2538839"/>
              <a:ext cx="1205312" cy="139225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4174">
              <a:off x="1877663" y="2761815"/>
              <a:ext cx="1062959" cy="144700"/>
            </a:xfrm>
            <a:prstGeom prst="rect">
              <a:avLst/>
            </a:prstGeom>
          </p:spPr>
        </p:pic>
      </p:grpSp>
      <p:grpSp>
        <p:nvGrpSpPr>
          <p:cNvPr id="65" name="组合 64"/>
          <p:cNvGrpSpPr/>
          <p:nvPr/>
        </p:nvGrpSpPr>
        <p:grpSpPr>
          <a:xfrm>
            <a:off x="1422000" y="3918886"/>
            <a:ext cx="1620000" cy="692447"/>
            <a:chOff x="1422000" y="3726553"/>
            <a:chExt cx="1620000" cy="692447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1422000" y="3726553"/>
              <a:ext cx="1620000" cy="692447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1" name="图片 3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5759">
              <a:off x="1716321" y="4123525"/>
              <a:ext cx="926080" cy="103245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5692">
              <a:off x="1751740" y="3878891"/>
              <a:ext cx="1141175" cy="104809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4508072" y="1630725"/>
            <a:ext cx="4677800" cy="1045608"/>
            <a:chOff x="4508072" y="1630725"/>
            <a:chExt cx="4677800" cy="1045608"/>
          </a:xfrm>
        </p:grpSpPr>
        <p:grpSp>
          <p:nvGrpSpPr>
            <p:cNvPr id="38" name="组合 37"/>
            <p:cNvGrpSpPr/>
            <p:nvPr/>
          </p:nvGrpSpPr>
          <p:grpSpPr>
            <a:xfrm>
              <a:off x="4508072" y="1630725"/>
              <a:ext cx="4677800" cy="1045608"/>
              <a:chOff x="578086" y="1134000"/>
              <a:chExt cx="7853920" cy="2004932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2000" y="1134000"/>
                <a:ext cx="7715231" cy="1672894"/>
              </a:xfrm>
              <a:prstGeom prst="rect">
                <a:avLst/>
              </a:prstGeom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8086" y="1614204"/>
                <a:ext cx="7853920" cy="1524728"/>
              </a:xfrm>
              <a:prstGeom prst="rect">
                <a:avLst/>
              </a:prstGeom>
            </p:spPr>
          </p:pic>
        </p:grpSp>
        <p:pic>
          <p:nvPicPr>
            <p:cNvPr id="14" name="图片 13" descr="%\documentclass[12pt]{article}&#10;\documentclass[a4paper, 12pt]{extarticle}&#10;\usepackage{amsmath}&#10;\pagestyle{empty}&#10;\usepackage{enumitem,xcolor}&#10;\usepackage{geometry}&#10;\geometry{a4paper,scale=0.50}&#10;\usepackage{amsmath}&#10;\pagestyle{empty}&#10;\usepackage{amssymb}&#10;\usepackage{wasysym}&#10;&#10;\usepackage[no-math]{fontspec}&#10;%\setmainfont{Arial}&#10;\setmainfont{Linux Libertine G}&#10;&#10;\usepackage{color}&#10;&#10;\begin{document}&#10;&#10;\noindent  {\bf INPUT: }&#10;An undirected graph $G=(V,E)$ with edge weights.\vspace{2mm} \\&#10; {\bf OUTPUT: }&#10;The weight of a minimum spanning tree of $G$.&#10;&#10;&#10;\end{document} 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000" y="1989000"/>
              <a:ext cx="4255430" cy="457721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000" y="1703459"/>
              <a:ext cx="1152046" cy="131638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4528271" y="4294208"/>
            <a:ext cx="4677800" cy="1429791"/>
            <a:chOff x="4528271" y="4294208"/>
            <a:chExt cx="4677800" cy="1429791"/>
          </a:xfrm>
        </p:grpSpPr>
        <p:grpSp>
          <p:nvGrpSpPr>
            <p:cNvPr id="51" name="组合 50"/>
            <p:cNvGrpSpPr/>
            <p:nvPr/>
          </p:nvGrpSpPr>
          <p:grpSpPr>
            <a:xfrm>
              <a:off x="4528271" y="4294208"/>
              <a:ext cx="4677800" cy="1429791"/>
              <a:chOff x="578086" y="1134000"/>
              <a:chExt cx="7853920" cy="2741595"/>
            </a:xfrm>
          </p:grpSpPr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2000" y="1134000"/>
                <a:ext cx="7715231" cy="1672894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8086" y="1614202"/>
                <a:ext cx="7853920" cy="2261393"/>
              </a:xfrm>
              <a:prstGeom prst="rect">
                <a:avLst/>
              </a:prstGeom>
            </p:spPr>
          </p:pic>
        </p:grpSp>
        <p:pic>
          <p:nvPicPr>
            <p:cNvPr id="22" name="图片 21" descr="%\documentclass[12pt]{article}&#10;\documentclass[a4paper, 12pt]{extarticle}&#10;\usepackage{amsmath}&#10;\pagestyle{empty}&#10;\usepackage{enumitem,xcolor}&#10;\usepackage{geometry}&#10;\geometry{a4paper,scale=0.50}&#10;\usepackage{amsmath}&#10;\pagestyle{empty}&#10;\usepackage{amssymb}&#10;\usepackage{wasysym}&#10;&#10;\usepackage[no-math]{fontspec}&#10;%\setmainfont{Arial}&#10;\setmainfont{Linux Libertine G}&#10;&#10;\usepackage{color}&#10;&#10;\begin{document}&#10;&#10;\noindent  {\bf INPUT: }&#10;An undirected graph $G=(V,E)$ with edge weights and a bound $k$.\vspace{1.5mm} \\&#10; {\bf OUTPUT: }&#10;\texttt{YES} if there is a spanning tree with weight at most $k$; \texttt{NO} otherwise.&#10;&#10;&#10;\end{document} " title="IguanaTex Bitmap Display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199" y="4640792"/>
              <a:ext cx="4264034" cy="833706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199" y="4366942"/>
              <a:ext cx="901676" cy="104106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80195" y="3154278"/>
            <a:ext cx="1185971" cy="980544"/>
            <a:chOff x="255878" y="3105684"/>
            <a:chExt cx="1185971" cy="98054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05165" y="3295507"/>
              <a:ext cx="269335" cy="23053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555" y="3632861"/>
              <a:ext cx="225000" cy="21581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03407" y="3618145"/>
              <a:ext cx="269335" cy="23053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25316" y="3310223"/>
              <a:ext cx="225000" cy="215817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55878" y="3577348"/>
              <a:ext cx="269335" cy="230533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216849" y="3475133"/>
              <a:ext cx="225000" cy="215817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57233" y="3776012"/>
              <a:ext cx="225000" cy="215817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3147" y="3844501"/>
              <a:ext cx="269335" cy="230533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18333" y="3870411"/>
              <a:ext cx="225000" cy="215817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84849" y="3105684"/>
              <a:ext cx="225000" cy="215817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3080182" y="4273833"/>
            <a:ext cx="1185971" cy="980544"/>
            <a:chOff x="255878" y="3105684"/>
            <a:chExt cx="1185971" cy="980544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05165" y="3295507"/>
              <a:ext cx="269335" cy="230533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555" y="3632861"/>
              <a:ext cx="225000" cy="215817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03407" y="3618145"/>
              <a:ext cx="269335" cy="230533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25316" y="3310223"/>
              <a:ext cx="225000" cy="215817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55878" y="3577348"/>
              <a:ext cx="269335" cy="230533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216849" y="3475133"/>
              <a:ext cx="225000" cy="215817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57233" y="3776012"/>
              <a:ext cx="225000" cy="215817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3147" y="3844501"/>
              <a:ext cx="269335" cy="230533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18333" y="3870411"/>
              <a:ext cx="225000" cy="215817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84849" y="3105684"/>
              <a:ext cx="225000" cy="215817"/>
            </a:xfrm>
            <a:prstGeom prst="rect">
              <a:avLst/>
            </a:prstGeom>
          </p:spPr>
        </p:pic>
      </p:grpSp>
      <p:grpSp>
        <p:nvGrpSpPr>
          <p:cNvPr id="76" name="组合 75"/>
          <p:cNvGrpSpPr/>
          <p:nvPr/>
        </p:nvGrpSpPr>
        <p:grpSpPr>
          <a:xfrm>
            <a:off x="3093130" y="1668401"/>
            <a:ext cx="1185971" cy="980544"/>
            <a:chOff x="255878" y="3105684"/>
            <a:chExt cx="1185971" cy="980544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05165" y="3295507"/>
              <a:ext cx="269335" cy="230533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555" y="3632861"/>
              <a:ext cx="225000" cy="215817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03407" y="3618145"/>
              <a:ext cx="269335" cy="230533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25316" y="3310223"/>
              <a:ext cx="225000" cy="215817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55878" y="3577348"/>
              <a:ext cx="269335" cy="230533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216849" y="3475133"/>
              <a:ext cx="225000" cy="215817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57233" y="3776012"/>
              <a:ext cx="225000" cy="215817"/>
            </a:xfrm>
            <a:prstGeom prst="rect">
              <a:avLst/>
            </a:prstGeom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3147" y="3844501"/>
              <a:ext cx="269335" cy="230533"/>
            </a:xfrm>
            <a:prstGeom prst="rect">
              <a:avLst/>
            </a:prstGeom>
          </p:spPr>
        </p:pic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18333" y="3870411"/>
              <a:ext cx="225000" cy="215817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84849" y="3105684"/>
              <a:ext cx="225000" cy="215817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41" y="972494"/>
            <a:ext cx="3675747" cy="233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5"/>
            <a:ext cx="8418213" cy="2819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1" y="3667599"/>
            <a:ext cx="5580144" cy="2941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1" y="1192479"/>
            <a:ext cx="8006691" cy="6508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1" y="2394000"/>
            <a:ext cx="8014312" cy="6493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1" y="4586056"/>
            <a:ext cx="7230867" cy="285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5"/>
            <a:ext cx="7880167" cy="2835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4" y="926242"/>
            <a:ext cx="8326775" cy="25027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4" y="3761281"/>
            <a:ext cx="6605940" cy="26978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501452"/>
            <a:ext cx="1088364" cy="18265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00" y="5501452"/>
            <a:ext cx="1097182" cy="178875"/>
          </a:xfrm>
          <a:prstGeom prst="rect">
            <a:avLst/>
          </a:prstGeom>
        </p:spPr>
      </p:pic>
      <p:sp>
        <p:nvSpPr>
          <p:cNvPr id="2" name="流程图: 接点 1"/>
          <p:cNvSpPr/>
          <p:nvPr/>
        </p:nvSpPr>
        <p:spPr>
          <a:xfrm>
            <a:off x="1782000" y="4464000"/>
            <a:ext cx="2160000" cy="2160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/>
          <p:cNvSpPr/>
          <p:nvPr/>
        </p:nvSpPr>
        <p:spPr>
          <a:xfrm>
            <a:off x="5022000" y="4522435"/>
            <a:ext cx="2160000" cy="2160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5584500" y="5094000"/>
            <a:ext cx="1035000" cy="10524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232000" y="5026500"/>
            <a:ext cx="1012500" cy="1074900"/>
            <a:chOff x="2232000" y="5026500"/>
            <a:chExt cx="1012500" cy="1074900"/>
          </a:xfrm>
        </p:grpSpPr>
        <p:sp>
          <p:nvSpPr>
            <p:cNvPr id="14" name="流程图: 接点 13"/>
            <p:cNvSpPr/>
            <p:nvPr/>
          </p:nvSpPr>
          <p:spPr>
            <a:xfrm>
              <a:off x="2232000" y="5389244"/>
              <a:ext cx="135000" cy="135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接点 14"/>
            <p:cNvSpPr/>
            <p:nvPr/>
          </p:nvSpPr>
          <p:spPr>
            <a:xfrm>
              <a:off x="2682000" y="5724000"/>
              <a:ext cx="135000" cy="135000"/>
            </a:xfrm>
            <a:prstGeom prst="flowChartConnector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接点 15"/>
            <p:cNvSpPr/>
            <p:nvPr/>
          </p:nvSpPr>
          <p:spPr>
            <a:xfrm>
              <a:off x="3109500" y="5966400"/>
              <a:ext cx="135000" cy="135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接点 17"/>
            <p:cNvSpPr/>
            <p:nvPr/>
          </p:nvSpPr>
          <p:spPr>
            <a:xfrm>
              <a:off x="2502000" y="5026500"/>
              <a:ext cx="135000" cy="135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接点 19"/>
            <p:cNvSpPr/>
            <p:nvPr/>
          </p:nvSpPr>
          <p:spPr>
            <a:xfrm>
              <a:off x="2952000" y="5364000"/>
              <a:ext cx="135000" cy="135000"/>
            </a:xfrm>
            <a:prstGeom prst="flowChartConnector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042000" y="4464000"/>
            <a:ext cx="2902500" cy="2128769"/>
            <a:chOff x="3042000" y="4464000"/>
            <a:chExt cx="2902500" cy="2128769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3042000" y="4464000"/>
              <a:ext cx="2902500" cy="643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3132000" y="6125959"/>
              <a:ext cx="2790000" cy="4668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箭头连接符 33"/>
          <p:cNvCxnSpPr>
            <a:endCxn id="25" idx="2"/>
          </p:cNvCxnSpPr>
          <p:nvPr/>
        </p:nvCxnSpPr>
        <p:spPr>
          <a:xfrm>
            <a:off x="3075750" y="5439327"/>
            <a:ext cx="2756250" cy="284673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22" idx="2"/>
          </p:cNvCxnSpPr>
          <p:nvPr/>
        </p:nvCxnSpPr>
        <p:spPr>
          <a:xfrm>
            <a:off x="2637000" y="5089804"/>
            <a:ext cx="3150000" cy="34169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5382000" y="5113273"/>
            <a:ext cx="1631250" cy="1299552"/>
            <a:chOff x="5382000" y="5113273"/>
            <a:chExt cx="1631250" cy="1299552"/>
          </a:xfrm>
        </p:grpSpPr>
        <p:grpSp>
          <p:nvGrpSpPr>
            <p:cNvPr id="40" name="组合 39"/>
            <p:cNvGrpSpPr/>
            <p:nvPr/>
          </p:nvGrpSpPr>
          <p:grpSpPr>
            <a:xfrm>
              <a:off x="5787000" y="5200672"/>
              <a:ext cx="1226250" cy="945728"/>
              <a:chOff x="5787000" y="5200672"/>
              <a:chExt cx="1226250" cy="945728"/>
            </a:xfrm>
          </p:grpSpPr>
          <p:sp>
            <p:nvSpPr>
              <p:cNvPr id="22" name="流程图: 接点 21"/>
              <p:cNvSpPr/>
              <p:nvPr/>
            </p:nvSpPr>
            <p:spPr>
              <a:xfrm>
                <a:off x="5787000" y="5364000"/>
                <a:ext cx="135000" cy="135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流程图: 接点 22"/>
              <p:cNvSpPr/>
              <p:nvPr/>
            </p:nvSpPr>
            <p:spPr>
              <a:xfrm>
                <a:off x="6034500" y="5282906"/>
                <a:ext cx="135000" cy="135000"/>
              </a:xfrm>
              <a:prstGeom prst="flowChartConnector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流程图: 接点 23"/>
              <p:cNvSpPr/>
              <p:nvPr/>
            </p:nvSpPr>
            <p:spPr>
              <a:xfrm>
                <a:off x="6192000" y="5434544"/>
                <a:ext cx="135000" cy="135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流程图: 接点 24"/>
              <p:cNvSpPr/>
              <p:nvPr/>
            </p:nvSpPr>
            <p:spPr>
              <a:xfrm>
                <a:off x="5832000" y="5656500"/>
                <a:ext cx="135000" cy="135000"/>
              </a:xfrm>
              <a:prstGeom prst="flowChartConnector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流程图: 接点 26"/>
              <p:cNvSpPr/>
              <p:nvPr/>
            </p:nvSpPr>
            <p:spPr>
              <a:xfrm>
                <a:off x="6878250" y="5569312"/>
                <a:ext cx="135000" cy="135000"/>
              </a:xfrm>
              <a:prstGeom prst="flowChartConnector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流程图: 接点 27"/>
              <p:cNvSpPr/>
              <p:nvPr/>
            </p:nvSpPr>
            <p:spPr>
              <a:xfrm>
                <a:off x="6597000" y="6011400"/>
                <a:ext cx="135000" cy="135000"/>
              </a:xfrm>
              <a:prstGeom prst="flowChartConnector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流程图: 接点 28"/>
              <p:cNvSpPr/>
              <p:nvPr/>
            </p:nvSpPr>
            <p:spPr>
              <a:xfrm>
                <a:off x="6849387" y="5200672"/>
                <a:ext cx="135000" cy="135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流程图: 接点 37"/>
              <p:cNvSpPr/>
              <p:nvPr/>
            </p:nvSpPr>
            <p:spPr>
              <a:xfrm>
                <a:off x="6282000" y="5769000"/>
                <a:ext cx="135000" cy="135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流程图: 接点 41"/>
            <p:cNvSpPr/>
            <p:nvPr/>
          </p:nvSpPr>
          <p:spPr>
            <a:xfrm>
              <a:off x="5517000" y="5998869"/>
              <a:ext cx="135000" cy="135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流程图: 接点 42"/>
            <p:cNvSpPr/>
            <p:nvPr/>
          </p:nvSpPr>
          <p:spPr>
            <a:xfrm>
              <a:off x="5697000" y="6277825"/>
              <a:ext cx="135000" cy="135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流程图: 接点 43"/>
            <p:cNvSpPr/>
            <p:nvPr/>
          </p:nvSpPr>
          <p:spPr>
            <a:xfrm>
              <a:off x="5382000" y="5113273"/>
              <a:ext cx="135000" cy="135000"/>
            </a:xfrm>
            <a:prstGeom prst="flowChartConnector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462525" y="4366800"/>
          <a:ext cx="2444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AxMath" r:id="rId13" imgW="1371600" imgH="1371600" progId="Equation.AxMath">
                  <p:embed/>
                </p:oleObj>
              </mc:Choice>
              <mc:Fallback>
                <p:oleObj name="AxMath" r:id="rId13" imgW="1371600" imgH="1371600" progId="Equation.AxMath">
                  <p:embed/>
                  <p:pic>
                    <p:nvPicPr>
                      <p:cNvPr id="0" name="图片 106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62525" y="4366800"/>
                        <a:ext cx="2444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5927650" cy="28350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14037" y="689486"/>
            <a:ext cx="7861921" cy="1524515"/>
            <a:chOff x="422448" y="4981575"/>
            <a:chExt cx="7861921" cy="177018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337" y="5554638"/>
              <a:ext cx="7856032" cy="1197122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3" y="848734"/>
            <a:ext cx="993785" cy="1844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00" y="1331608"/>
            <a:ext cx="6790367" cy="65388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1" y="2343760"/>
            <a:ext cx="7550950" cy="217048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614037" y="5049000"/>
            <a:ext cx="7861921" cy="1234573"/>
            <a:chOff x="614037" y="5049000"/>
            <a:chExt cx="7861921" cy="1234573"/>
          </a:xfrm>
        </p:grpSpPr>
        <p:grpSp>
          <p:nvGrpSpPr>
            <p:cNvPr id="30" name="组合 29"/>
            <p:cNvGrpSpPr/>
            <p:nvPr/>
          </p:nvGrpSpPr>
          <p:grpSpPr>
            <a:xfrm>
              <a:off x="614037" y="5049000"/>
              <a:ext cx="7861921" cy="1234573"/>
              <a:chOff x="422448" y="4981575"/>
              <a:chExt cx="7861921" cy="1433520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2448" y="4981575"/>
                <a:ext cx="7754766" cy="812584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8337" y="5554639"/>
                <a:ext cx="7856032" cy="860456"/>
              </a:xfrm>
              <a:prstGeom prst="rect">
                <a:avLst/>
              </a:prstGeom>
            </p:spPr>
          </p:pic>
        </p:grpSp>
        <p:pic>
          <p:nvPicPr>
            <p:cNvPr id="33" name="图片 3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43" y="5208248"/>
              <a:ext cx="993785" cy="18443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400" y="5691122"/>
              <a:ext cx="5447535" cy="2865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" y="-23658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0430" y="696445"/>
            <a:ext cx="7992070" cy="446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1328" y="328104"/>
            <a:ext cx="68927" cy="69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7454" y="160734"/>
            <a:ext cx="345312" cy="410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0721" y="281951"/>
            <a:ext cx="2371279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890" algn="l">
              <a:spcBef>
                <a:spcPts val="70"/>
              </a:spcBef>
              <a:tabLst>
                <a:tab pos="1642745" algn="l"/>
              </a:tabLst>
            </a:pPr>
            <a:r>
              <a:rPr sz="1970" b="0" spc="53" dirty="0">
                <a:latin typeface="Arial" panose="020B0604020202020204"/>
                <a:cs typeface="Arial" panose="020B0604020202020204"/>
              </a:rPr>
              <a:t>quiz</a:t>
            </a:r>
            <a:r>
              <a:rPr sz="1970" b="0" dirty="0">
                <a:latin typeface="Arial" panose="020B0604020202020204"/>
                <a:cs typeface="Arial" panose="020B0604020202020204"/>
              </a:rPr>
              <a:t> </a:t>
            </a:r>
            <a:endParaRPr sz="197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219" y="946547"/>
            <a:ext cx="7340203" cy="2499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890">
              <a:spcBef>
                <a:spcPts val="70"/>
              </a:spcBef>
            </a:pPr>
            <a:r>
              <a:rPr sz="1685" b="1" spc="-120" dirty="0">
                <a:latin typeface="DejaVu Sans"/>
                <a:cs typeface="DejaVu Sans"/>
              </a:rPr>
              <a:t>Suppose </a:t>
            </a:r>
            <a:r>
              <a:rPr sz="1685" b="1" spc="-123" dirty="0">
                <a:latin typeface="DejaVu Sans"/>
                <a:cs typeface="DejaVu Sans"/>
              </a:rPr>
              <a:t>that</a:t>
            </a:r>
            <a:r>
              <a:rPr lang="en-US" sz="1685" b="1" spc="-123" dirty="0">
                <a:latin typeface="DejaVu Sans"/>
                <a:cs typeface="DejaVu Sans"/>
              </a:rPr>
              <a:t> </a:t>
            </a:r>
            <a:r>
              <a:rPr sz="1685" b="1" spc="-123" dirty="0">
                <a:latin typeface="DejaVu Sans"/>
                <a:cs typeface="DejaVu Sans"/>
              </a:rPr>
              <a:t>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685" dirty="0">
                <a:latin typeface="Times New Roman" panose="02020603050405020304"/>
                <a:cs typeface="Times New Roman" panose="02020603050405020304"/>
              </a:rPr>
              <a:t>≤ </a:t>
            </a:r>
            <a:r>
              <a:rPr sz="1685" baseline="-19000" dirty="0">
                <a:latin typeface="Times New Roman" panose="02020603050405020304"/>
                <a:cs typeface="Times New Roman" panose="02020603050405020304"/>
              </a:rPr>
              <a:t>P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685" b="1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en-US" sz="168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b="1" spc="-134" dirty="0">
                <a:latin typeface="DejaVu Sans"/>
                <a:cs typeface="DejaVu Sans"/>
              </a:rPr>
              <a:t>Which </a:t>
            </a:r>
            <a:r>
              <a:rPr sz="1685" b="1" spc="-60" dirty="0">
                <a:latin typeface="DejaVu Sans"/>
                <a:cs typeface="DejaVu Sans"/>
              </a:rPr>
              <a:t>of </a:t>
            </a:r>
            <a:r>
              <a:rPr sz="1685" b="1" spc="-127" dirty="0">
                <a:latin typeface="DejaVu Sans"/>
                <a:cs typeface="DejaVu Sans"/>
              </a:rPr>
              <a:t>the </a:t>
            </a:r>
            <a:r>
              <a:rPr sz="1685" b="1" spc="-67" dirty="0">
                <a:latin typeface="DejaVu Sans"/>
                <a:cs typeface="DejaVu Sans"/>
              </a:rPr>
              <a:t>following </a:t>
            </a:r>
            <a:r>
              <a:rPr sz="1685" b="1" spc="-116" dirty="0">
                <a:latin typeface="DejaVu Sans"/>
                <a:cs typeface="DejaVu Sans"/>
              </a:rPr>
              <a:t>can </a:t>
            </a:r>
            <a:r>
              <a:rPr sz="1685" b="1" spc="-130" dirty="0">
                <a:latin typeface="DejaVu Sans"/>
                <a:cs typeface="DejaVu Sans"/>
              </a:rPr>
              <a:t>we</a:t>
            </a:r>
            <a:r>
              <a:rPr sz="1685" b="1" spc="56" dirty="0">
                <a:latin typeface="DejaVu Sans"/>
                <a:cs typeface="DejaVu Sans"/>
              </a:rPr>
              <a:t> </a:t>
            </a:r>
            <a:r>
              <a:rPr sz="1685" b="1" spc="-91" dirty="0">
                <a:latin typeface="DejaVu Sans"/>
                <a:cs typeface="DejaVu Sans"/>
              </a:rPr>
              <a:t>infer?</a:t>
            </a:r>
            <a:endParaRPr sz="1685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250" dirty="0">
              <a:latin typeface="Times New Roman" panose="02020603050405020304"/>
              <a:cs typeface="Times New Roman" panose="02020603050405020304"/>
            </a:endParaRPr>
          </a:p>
          <a:p>
            <a:pPr marL="259080">
              <a:spcBef>
                <a:spcPts val="1785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spc="4" dirty="0">
                <a:latin typeface="Trebuchet MS" panose="020B0603020202020204"/>
                <a:cs typeface="Trebuchet MS" panose="020B0603020202020204"/>
              </a:rPr>
              <a:t>A.   </a:t>
            </a:r>
            <a:r>
              <a:rPr sz="1685" spc="4" dirty="0">
                <a:latin typeface="Trebuchet MS" panose="020B0603020202020204"/>
                <a:cs typeface="Trebuchet MS" panose="020B0603020202020204"/>
              </a:rPr>
              <a:t>If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 </a:t>
            </a:r>
            <a:r>
              <a:rPr sz="1685" spc="70" dirty="0">
                <a:latin typeface="Trebuchet MS" panose="020B0603020202020204"/>
                <a:cs typeface="Trebuchet MS" panose="020B0603020202020204"/>
              </a:rPr>
              <a:t>be </a:t>
            </a:r>
            <a:r>
              <a:rPr sz="1685" spc="95" dirty="0">
                <a:latin typeface="Trebuchet MS" panose="020B0603020202020204"/>
                <a:cs typeface="Trebuchet MS" panose="020B0603020202020204"/>
              </a:rPr>
              <a:t>solved </a:t>
            </a:r>
            <a:r>
              <a:rPr sz="1685" spc="63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1685" spc="80" dirty="0">
                <a:latin typeface="Trebuchet MS" panose="020B0603020202020204"/>
                <a:cs typeface="Trebuchet MS" panose="020B0603020202020204"/>
              </a:rPr>
              <a:t>polynomial </a:t>
            </a:r>
            <a:r>
              <a:rPr sz="1685" spc="14" dirty="0">
                <a:latin typeface="Trebuchet MS" panose="020B0603020202020204"/>
                <a:cs typeface="Trebuchet MS" panose="020B0603020202020204"/>
              </a:rPr>
              <a:t>time, </a:t>
            </a:r>
            <a:r>
              <a:rPr sz="1685" spc="56" dirty="0">
                <a:latin typeface="Trebuchet MS" panose="020B0603020202020204"/>
                <a:cs typeface="Trebuchet MS" panose="020B0603020202020204"/>
              </a:rPr>
              <a:t>then </a:t>
            </a:r>
            <a:r>
              <a:rPr sz="1685" spc="151" dirty="0">
                <a:latin typeface="Trebuchet MS" panose="020B0603020202020204"/>
                <a:cs typeface="Trebuchet MS" panose="020B0603020202020204"/>
              </a:rPr>
              <a:t>so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</a:t>
            </a:r>
            <a:r>
              <a:rPr sz="1685" spc="-23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685" i="1" spc="-46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685" spc="-46" dirty="0">
                <a:latin typeface="Trebuchet MS" panose="020B0603020202020204"/>
                <a:cs typeface="Trebuchet MS" panose="020B0603020202020204"/>
              </a:rPr>
              <a:t>.</a:t>
            </a:r>
            <a:endParaRPr sz="1685" dirty="0">
              <a:latin typeface="Trebuchet MS" panose="020B0603020202020204"/>
              <a:cs typeface="Trebuchet MS" panose="020B0603020202020204"/>
            </a:endParaRP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spc="4" dirty="0">
                <a:latin typeface="Trebuchet MS" panose="020B0603020202020204"/>
              </a:rPr>
              <a:t>B.  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 </a:t>
            </a:r>
            <a:r>
              <a:rPr sz="1685" spc="70" dirty="0">
                <a:latin typeface="Trebuchet MS" panose="020B0603020202020204"/>
                <a:cs typeface="Trebuchet MS" panose="020B0603020202020204"/>
              </a:rPr>
              <a:t>be </a:t>
            </a:r>
            <a:r>
              <a:rPr sz="1685" spc="95" dirty="0">
                <a:latin typeface="Trebuchet MS" panose="020B0603020202020204"/>
                <a:cs typeface="Trebuchet MS" panose="020B0603020202020204"/>
              </a:rPr>
              <a:t>solved </a:t>
            </a:r>
            <a:r>
              <a:rPr sz="1685" spc="63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1685" spc="91" dirty="0">
                <a:latin typeface="Trebuchet MS" panose="020B0603020202020204"/>
                <a:cs typeface="Trebuchet MS" panose="020B0603020202020204"/>
              </a:rPr>
              <a:t>poly </a:t>
            </a:r>
            <a:r>
              <a:rPr sz="1685" spc="39" dirty="0">
                <a:latin typeface="Trebuchet MS" panose="020B0603020202020204"/>
                <a:cs typeface="Trebuchet MS" panose="020B0603020202020204"/>
              </a:rPr>
              <a:t>time </a:t>
            </a:r>
            <a:r>
              <a:rPr sz="1685" spc="-4" dirty="0">
                <a:latin typeface="Trebuchet MS" panose="020B0603020202020204"/>
                <a:cs typeface="Trebuchet MS" panose="020B0603020202020204"/>
              </a:rPr>
              <a:t>iff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 </a:t>
            </a:r>
            <a:r>
              <a:rPr sz="1685" spc="70" dirty="0">
                <a:latin typeface="Trebuchet MS" panose="020B0603020202020204"/>
                <a:cs typeface="Trebuchet MS" panose="020B0603020202020204"/>
              </a:rPr>
              <a:t>be </a:t>
            </a:r>
            <a:r>
              <a:rPr sz="1685" spc="95" dirty="0">
                <a:latin typeface="Trebuchet MS" panose="020B0603020202020204"/>
                <a:cs typeface="Trebuchet MS" panose="020B0603020202020204"/>
              </a:rPr>
              <a:t>solved </a:t>
            </a:r>
            <a:r>
              <a:rPr sz="1685" spc="63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1685" spc="91" dirty="0">
                <a:latin typeface="Trebuchet MS" panose="020B0603020202020204"/>
                <a:cs typeface="Trebuchet MS" panose="020B0603020202020204"/>
              </a:rPr>
              <a:t>poly</a:t>
            </a:r>
            <a:r>
              <a:rPr lang="en-US" altLang="zh-CN" sz="1685" spc="91" dirty="0">
                <a:latin typeface="Trebuchet MS" panose="020B0603020202020204"/>
                <a:cs typeface="Trebuchet MS" panose="020B0603020202020204"/>
              </a:rPr>
              <a:t>-</a:t>
            </a:r>
            <a:r>
              <a:rPr sz="1685" spc="14" dirty="0">
                <a:latin typeface="Trebuchet MS" panose="020B0603020202020204"/>
                <a:cs typeface="Trebuchet MS" panose="020B0603020202020204"/>
              </a:rPr>
              <a:t>time.</a:t>
            </a:r>
            <a:endParaRPr sz="1685" dirty="0">
              <a:latin typeface="Trebuchet MS" panose="020B0603020202020204"/>
              <a:cs typeface="Trebuchet MS" panose="020B0603020202020204"/>
            </a:endParaRP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spc="4" dirty="0">
                <a:latin typeface="Trebuchet MS" panose="020B0603020202020204"/>
                <a:cs typeface="Trebuchet MS" panose="020B0603020202020204"/>
              </a:rPr>
              <a:t>C.   </a:t>
            </a:r>
            <a:r>
              <a:rPr sz="1685" spc="4" dirty="0">
                <a:latin typeface="Trebuchet MS" panose="020B0603020202020204"/>
                <a:cs typeface="Trebuchet MS" panose="020B0603020202020204"/>
              </a:rPr>
              <a:t>If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spc="70" dirty="0">
                <a:latin typeface="Trebuchet MS" panose="020B0603020202020204"/>
                <a:cs typeface="Trebuchet MS" panose="020B0603020202020204"/>
              </a:rPr>
              <a:t>cannot be </a:t>
            </a:r>
            <a:r>
              <a:rPr sz="1685" spc="95" dirty="0">
                <a:latin typeface="Trebuchet MS" panose="020B0603020202020204"/>
                <a:cs typeface="Trebuchet MS" panose="020B0603020202020204"/>
              </a:rPr>
              <a:t>solved </a:t>
            </a:r>
            <a:r>
              <a:rPr sz="1685" spc="63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1685" spc="80" dirty="0">
                <a:latin typeface="Trebuchet MS" panose="020B0603020202020204"/>
                <a:cs typeface="Trebuchet MS" panose="020B0603020202020204"/>
              </a:rPr>
              <a:t>polynomial </a:t>
            </a:r>
            <a:r>
              <a:rPr sz="1685" spc="14" dirty="0">
                <a:latin typeface="Trebuchet MS" panose="020B0603020202020204"/>
                <a:cs typeface="Trebuchet MS" panose="020B0603020202020204"/>
              </a:rPr>
              <a:t>time, </a:t>
            </a:r>
            <a:r>
              <a:rPr sz="1685" spc="56" dirty="0">
                <a:latin typeface="Trebuchet MS" panose="020B0603020202020204"/>
                <a:cs typeface="Trebuchet MS" panose="020B0603020202020204"/>
              </a:rPr>
              <a:t>then </a:t>
            </a:r>
            <a:r>
              <a:rPr sz="1685" spc="39" dirty="0">
                <a:latin typeface="Trebuchet MS" panose="020B0603020202020204"/>
                <a:cs typeface="Trebuchet MS" panose="020B0603020202020204"/>
              </a:rPr>
              <a:t>neither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</a:t>
            </a:r>
            <a:r>
              <a:rPr sz="1685" spc="-10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685" i="1" spc="-46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685" spc="-46" dirty="0">
                <a:latin typeface="Trebuchet MS" panose="020B0603020202020204"/>
                <a:cs typeface="Trebuchet MS" panose="020B0603020202020204"/>
              </a:rPr>
              <a:t>.</a:t>
            </a:r>
            <a:endParaRPr sz="1685" dirty="0">
              <a:latin typeface="Trebuchet MS" panose="020B0603020202020204"/>
              <a:cs typeface="Trebuchet MS" panose="020B0603020202020204"/>
            </a:endParaRP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spc="4" dirty="0">
                <a:latin typeface="Trebuchet MS" panose="020B0603020202020204"/>
                <a:cs typeface="Trebuchet MS" panose="020B0603020202020204"/>
              </a:rPr>
              <a:t>D.   </a:t>
            </a:r>
            <a:r>
              <a:rPr sz="1685" spc="4" dirty="0">
                <a:latin typeface="Trebuchet MS" panose="020B0603020202020204"/>
                <a:cs typeface="Trebuchet MS" panose="020B0603020202020204"/>
              </a:rPr>
              <a:t>If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spc="70" dirty="0">
                <a:latin typeface="Trebuchet MS" panose="020B0603020202020204"/>
                <a:cs typeface="Trebuchet MS" panose="020B0603020202020204"/>
              </a:rPr>
              <a:t>cannot be </a:t>
            </a:r>
            <a:r>
              <a:rPr sz="1685" spc="95" dirty="0">
                <a:latin typeface="Trebuchet MS" panose="020B0603020202020204"/>
                <a:cs typeface="Trebuchet MS" panose="020B0603020202020204"/>
              </a:rPr>
              <a:t>solved </a:t>
            </a:r>
            <a:r>
              <a:rPr sz="1685" spc="63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1685" spc="80" dirty="0">
                <a:latin typeface="Trebuchet MS" panose="020B0603020202020204"/>
                <a:cs typeface="Trebuchet MS" panose="020B0603020202020204"/>
              </a:rPr>
              <a:t>polynomial </a:t>
            </a:r>
            <a:r>
              <a:rPr sz="1685" spc="14" dirty="0">
                <a:latin typeface="Trebuchet MS" panose="020B0603020202020204"/>
                <a:cs typeface="Trebuchet MS" panose="020B0603020202020204"/>
              </a:rPr>
              <a:t>time, </a:t>
            </a:r>
            <a:r>
              <a:rPr sz="1685" spc="56" dirty="0">
                <a:latin typeface="Trebuchet MS" panose="020B0603020202020204"/>
                <a:cs typeface="Trebuchet MS" panose="020B0603020202020204"/>
              </a:rPr>
              <a:t>then </a:t>
            </a:r>
            <a:r>
              <a:rPr sz="1685" spc="39" dirty="0">
                <a:latin typeface="Trebuchet MS" panose="020B0603020202020204"/>
                <a:cs typeface="Trebuchet MS" panose="020B0603020202020204"/>
              </a:rPr>
              <a:t>neither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</a:t>
            </a:r>
            <a:r>
              <a:rPr sz="1685" spc="-10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685" i="1" spc="-46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685" spc="-46" dirty="0">
                <a:latin typeface="Trebuchet MS" panose="020B0603020202020204"/>
                <a:cs typeface="Trebuchet MS" panose="020B0603020202020204"/>
              </a:rPr>
              <a:t>.</a:t>
            </a:r>
            <a:endParaRPr sz="1685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1164" y="2634258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508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1164" y="2634258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152400">
            <a:solidFill>
              <a:srgbClr val="FBE8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%\documentclass[12pt]{article}&#10;\documentclass[a4paper, 12pt]{extarticle}&#10;\usepackage{amsmath}&#10;\pagestyle{empty}&#10;\usepackage{enumitem,xcolor}&#10;\usepackage{geometry}&#10;\geometry{a4paper,scale=0.55}&#10;\begin{document}&#10;&#10;{\sc 3SAT} $\le_P$ {\sc CLIQU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62" y="2979000"/>
            <a:ext cx="2448438" cy="2508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3-CNF-SAT (3-Satisfiability)} Problem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4"/>
            <a:ext cx="4888142" cy="27740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57000" y="729000"/>
            <a:ext cx="8023904" cy="1755000"/>
            <a:chOff x="578086" y="1134000"/>
            <a:chExt cx="7853920" cy="189955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8086" y="1614204"/>
              <a:ext cx="7853920" cy="1419350"/>
            </a:xfrm>
            <a:prstGeom prst="rect">
              <a:avLst/>
            </a:prstGeom>
          </p:spPr>
        </p:pic>
      </p:grpSp>
      <p:pic>
        <p:nvPicPr>
          <p:cNvPr id="21" name="图片 20" descr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857854"/>
            <a:ext cx="623402" cy="185954"/>
          </a:xfrm>
          <a:prstGeom prst="rect">
            <a:avLst/>
          </a:prstGeom>
        </p:spPr>
      </p:pic>
      <p:pic>
        <p:nvPicPr>
          <p:cNvPr id="15" name="图片 14" descr="%\documentclass[12pt]{article}&#10;\documentclass[a4paper, 12pt]{extarticle}&#10;\usepackage{amsmath}&#10;\pagestyle{empty}&#10;\usepackage{enumitem,xcolor}&#10;\usepackage{geometry}&#10;\geometry{a4paper,scale=0.58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\vspace{2mm}&#10;Given a CNF (Conjunctive Normal Form) $\Phi = C_1 \wedge C_2 ... \wedge C_k$.\\&#10;{\bf OUTPUT:}&#10;Is there an assignment of all $x_i$ such that all clauses $C_j$ are satisfied?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2" y="1269000"/>
            <a:ext cx="7145300" cy="895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2684752"/>
            <a:ext cx="1245823" cy="166277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0" y="3023133"/>
            <a:ext cx="5318365" cy="22422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0" y="4554000"/>
            <a:ext cx="1177800" cy="23304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1" y="3352451"/>
            <a:ext cx="5308287" cy="23807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1" y="3690532"/>
            <a:ext cx="6095587" cy="231780"/>
          </a:xfrm>
          <a:prstGeom prst="rect">
            <a:avLst/>
          </a:prstGeom>
        </p:spPr>
      </p:pic>
      <p:pic>
        <p:nvPicPr>
          <p:cNvPr id="14" name="图片 1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CNF: the conjunctions of clauses  $\Phi = C_1 \wedge C_2 ... \wedge C_k$.&#10;\end{itemize}&#10;&#10;\end{document} 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2" y="4019066"/>
            <a:ext cx="5547116" cy="22314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0" y="4873113"/>
            <a:ext cx="4896373" cy="25067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1" y="5202431"/>
            <a:ext cx="5996071" cy="2217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5769000"/>
            <a:ext cx="1708126" cy="2330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0" y="6084000"/>
            <a:ext cx="7063021" cy="536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3-CNF-SAT (3-Satisfiability)} Problem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4"/>
            <a:ext cx="4888142" cy="277406"/>
          </a:xfrm>
          <a:prstGeom prst="rect">
            <a:avLst/>
          </a:prstGeom>
        </p:spPr>
      </p:pic>
      <p:pic>
        <p:nvPicPr>
          <p:cNvPr id="21" name="图片 20" descr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857854"/>
            <a:ext cx="623402" cy="185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C81439-7037-4D3E-AFE4-0B0DBFA37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684000"/>
            <a:ext cx="5963482" cy="12670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BAB7A8-186B-4C29-8AEA-ED1616836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21" y="2027667"/>
            <a:ext cx="5811061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Clique} Problem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7"/>
            <a:ext cx="2024151" cy="25911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32000" y="954000"/>
            <a:ext cx="8190000" cy="1890000"/>
            <a:chOff x="578086" y="1134000"/>
            <a:chExt cx="7853920" cy="204567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086" y="1614204"/>
              <a:ext cx="7853920" cy="1565469"/>
            </a:xfrm>
            <a:prstGeom prst="rect">
              <a:avLst/>
            </a:prstGeom>
          </p:spPr>
        </p:pic>
      </p:grpSp>
      <p:pic>
        <p:nvPicPr>
          <p:cNvPr id="3" name="图片 2" descr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Clique}:&#10;}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1082855"/>
            <a:ext cx="810000" cy="195099"/>
          </a:xfrm>
          <a:prstGeom prst="rect">
            <a:avLst/>
          </a:prstGeom>
        </p:spPr>
      </p:pic>
      <p:pic>
        <p:nvPicPr>
          <p:cNvPr id="4" name="图片 3" descr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\vspace{2mm}&#10;Given a graph $G=(V,E)$, and an integer $k$. \\&#10;{\bf OUTPUT:}&#10;Is there a subset of vertices $V'  \subseteq V$, $|V'| = k$, such that each pair of vertices in $V'$ are connected by an edge?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5" y="1533867"/>
            <a:ext cx="6780762" cy="960504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2712" y="3566482"/>
            <a:ext cx="3937203" cy="2078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5"/>
            <a:ext cx="3421851" cy="25911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pic>
        <p:nvPicPr>
          <p:cNvPr id="15" name="图片 14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9"/>
            <a:ext cx="1963464" cy="22724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49134" y="1764000"/>
            <a:ext cx="7920364" cy="2496582"/>
            <a:chOff x="614037" y="2228269"/>
            <a:chExt cx="7920364" cy="249658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8238" y="2228269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4037" y="2708472"/>
              <a:ext cx="7920364" cy="201637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43" y="2352338"/>
              <a:ext cx="599471" cy="185954"/>
            </a:xfrm>
            <a:prstGeom prst="rect">
              <a:avLst/>
            </a:prstGeom>
          </p:spPr>
        </p:pic>
      </p:grpSp>
      <p:pic>
        <p:nvPicPr>
          <p:cNvPr id="4" name="图片 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Given an instance $\Phi$ of {\sc 3SAT}, we construct a&#10;{\sc Clique} instance $\langle G,k\rangle$ that has a clique of size $k$ iff $\Phi$ is satisfiable.&#10;&#10;\end{itemize}&#10;&#10;\end{document} 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7" y="2304002"/>
            <a:ext cx="7095778" cy="55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2957537"/>
            <a:ext cx="1642623" cy="168796"/>
          </a:xfrm>
          <a:prstGeom prst="rect">
            <a:avLst/>
          </a:prstGeom>
        </p:spPr>
      </p:pic>
      <p:pic>
        <p:nvPicPr>
          <p:cNvPr id="52" name="图片 51" descr="\documentclass[a4paper, 12pt]{extarticle}&#10;\usepackage{amsmath}&#10;\pagestyle{empty}&#10;\usepackage{enumitem}&#10;\usepackage[dvipsnames]{xcolor}&#10;\usepackage{geometry}&#10;\geometry{a4paper,scale=0.68}&#10;&#10;\usepackage[no-math]{fontspec}&#10;\setmainfont{Linux Libertine G}&#10;&#10;\begin{document}&#10;&#10;\begin{itemize}&#10;\item[\textcolor{green}{\textbullet}]&#10;$G$ contains a triple of vertices for each clause, one vertex for one literal.&#10;&#10;&#10;\end{itemize}&#10;&#10;\end{document} 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00" y="3297497"/>
            <a:ext cx="6213034" cy="193635"/>
          </a:xfrm>
          <a:prstGeom prst="rect">
            <a:avLst/>
          </a:prstGeom>
        </p:spPr>
      </p:pic>
      <p:pic>
        <p:nvPicPr>
          <p:cNvPr id="54" name="图片 53" descr="\documentclass[a4paper, 12pt]{extarticle}&#10;\usepackage{amsmath}&#10;\pagestyle{empty}&#10;\usepackage{enumitem}&#10;\usepackage[dvipsnames]{xcolor}&#10;\usepackage{geometry}&#10;\geometry{a4paper,scale=0.68}&#10;&#10;\usepackage[no-math]{fontspec}&#10;\setmainfont{Linux Libertine G}&#10;&#10;\begin{document}&#10;&#10;\begin{itemize}&#10;\item[\textcolor{green}{\textbullet}]&#10;Connect 2 literals if they are in different triples and not negation of each other.&#10;&#10;&#10;\end{itemize}&#10;&#10;\end{document} 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00" y="3637305"/>
            <a:ext cx="6660688" cy="19467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9271" y="4172833"/>
            <a:ext cx="6020109" cy="2654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5"/>
            <a:ext cx="6485511" cy="2835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959076"/>
            <a:ext cx="7752701" cy="2591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189076"/>
            <a:ext cx="7833070" cy="62492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73948" y="1688400"/>
            <a:ext cx="8312727" cy="3105777"/>
            <a:chOff x="447484" y="2915511"/>
            <a:chExt cx="8312727" cy="310577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7484" y="3420592"/>
              <a:ext cx="8312727" cy="2600696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 flipH="1">
              <a:off x="5649641" y="3820621"/>
              <a:ext cx="2162" cy="21327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右箭头 27"/>
            <p:cNvSpPr/>
            <p:nvPr/>
          </p:nvSpPr>
          <p:spPr>
            <a:xfrm>
              <a:off x="5818284" y="2915511"/>
              <a:ext cx="2310557" cy="351388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28"/>
            <p:cNvSpPr/>
            <p:nvPr/>
          </p:nvSpPr>
          <p:spPr>
            <a:xfrm rot="10800000">
              <a:off x="1799925" y="2915511"/>
              <a:ext cx="3638969" cy="351388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object 3 1"/>
            <p:cNvSpPr txBox="1"/>
            <p:nvPr/>
          </p:nvSpPr>
          <p:spPr>
            <a:xfrm>
              <a:off x="2764332" y="2955902"/>
              <a:ext cx="1393031" cy="225358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>
              <a:lvl1pPr>
                <a:defRPr sz="2850" b="1" i="0">
                  <a:solidFill>
                    <a:schemeClr val="tx1"/>
                  </a:solidFill>
                  <a:latin typeface="Verdana" panose="020B0604030504040204"/>
                  <a:ea typeface="+mj-ea"/>
                  <a:cs typeface="Verdana" panose="020B0604030504040204"/>
                </a:defRPr>
              </a:lvl1pPr>
            </a:lstStyle>
            <a:p>
              <a:pPr marL="8890">
                <a:spcBef>
                  <a:spcPts val="70"/>
                </a:spcBef>
              </a:pPr>
              <a:r>
                <a:rPr lang="en-US" sz="1405" b="0" kern="0" spc="11" dirty="0">
                  <a:latin typeface="Arial" panose="020B0604020202020204"/>
                  <a:cs typeface="Arial" panose="020B0604020202020204"/>
                </a:rPr>
                <a:t>polynomial </a:t>
              </a:r>
              <a:r>
                <a:rPr lang="en-US" sz="1405" b="0" kern="0" spc="-18" dirty="0">
                  <a:latin typeface="Arial" panose="020B0604020202020204"/>
                  <a:cs typeface="Arial" panose="020B0604020202020204"/>
                </a:rPr>
                <a:t>time</a:t>
              </a:r>
              <a:endParaRPr lang="en-US" sz="1405" kern="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6" name="object 3 2"/>
            <p:cNvSpPr txBox="1"/>
            <p:nvPr/>
          </p:nvSpPr>
          <p:spPr>
            <a:xfrm>
              <a:off x="6028253" y="2962883"/>
              <a:ext cx="1772422" cy="225358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>
              <a:lvl1pPr>
                <a:defRPr sz="2850" b="1" i="0">
                  <a:solidFill>
                    <a:schemeClr val="tx1"/>
                  </a:solidFill>
                  <a:latin typeface="Verdana" panose="020B0604030504040204"/>
                  <a:ea typeface="+mj-ea"/>
                  <a:cs typeface="Verdana" panose="020B0604030504040204"/>
                </a:defRPr>
              </a:lvl1pPr>
            </a:lstStyle>
            <a:p>
              <a:pPr marL="8890">
                <a:spcBef>
                  <a:spcPts val="70"/>
                </a:spcBef>
              </a:pPr>
              <a:r>
                <a:rPr lang="en-US" sz="1405" b="0" kern="0" spc="11" dirty="0">
                  <a:latin typeface="Arial" panose="020B0604020202020204"/>
                  <a:cs typeface="Arial" panose="020B0604020202020204"/>
                </a:rPr>
                <a:t>non-polynomial </a:t>
              </a:r>
              <a:r>
                <a:rPr lang="en-US" sz="1405" b="0" kern="0" spc="-18" dirty="0">
                  <a:latin typeface="Arial" panose="020B0604020202020204"/>
                  <a:cs typeface="Arial" panose="020B0604020202020204"/>
                </a:rPr>
                <a:t>time</a:t>
              </a:r>
              <a:endParaRPr lang="en-US" sz="1405" kern="0" dirty="0">
                <a:latin typeface="Arial" panose="020B0604020202020204"/>
                <a:cs typeface="Arial" panose="020B0604020202020204"/>
              </a:endParaRPr>
            </a:p>
          </p:txBody>
        </p:sp>
      </p:grpSp>
      <p:pic>
        <p:nvPicPr>
          <p:cNvPr id="4" name="图片 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&#10;\begin{itemize}&#10; \item[\textcolor{blue}{\LARGE\textbullet}] &#10;In the following, we consider problem as a whole, not certain single solving algorithm.&#10;\end{itemize}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1" y="6057511"/>
            <a:ext cx="7828913" cy="591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9134" y="1764000"/>
            <a:ext cx="7920364" cy="1961034"/>
            <a:chOff x="649134" y="1764000"/>
            <a:chExt cx="7920364" cy="1961034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3335" y="1764000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9134" y="2244203"/>
              <a:ext cx="7920364" cy="148083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888069"/>
              <a:ext cx="1503289" cy="237777"/>
            </a:xfrm>
            <a:prstGeom prst="rect">
              <a:avLst/>
            </a:prstGeom>
          </p:spPr>
        </p:pic>
      </p:grpSp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\Phi$ is satisfiable iff $G$ has a clique of size $k=|\Phi|$.&#10;&#10;\end{itemize}&#10;&#10;\end{document} 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2304001"/>
            <a:ext cx="5907899" cy="25067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74" y="2702089"/>
            <a:ext cx="435849" cy="138564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9271" y="4172833"/>
            <a:ext cx="6020109" cy="265443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845711" y="2709000"/>
            <a:ext cx="3671287" cy="194676"/>
            <a:chOff x="1740313" y="2663572"/>
            <a:chExt cx="3671287" cy="194676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001" y="2663572"/>
              <a:ext cx="3539599" cy="19467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313" y="2714369"/>
              <a:ext cx="52053" cy="52052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845711" y="3008150"/>
            <a:ext cx="3610715" cy="175086"/>
            <a:chOff x="1740312" y="2939482"/>
            <a:chExt cx="3610715" cy="17508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000" y="2939482"/>
              <a:ext cx="3479027" cy="175086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312" y="2992176"/>
              <a:ext cx="52053" cy="5205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845711" y="3287710"/>
            <a:ext cx="2470285" cy="188335"/>
            <a:chOff x="1740311" y="3242282"/>
            <a:chExt cx="2470285" cy="188335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000" y="3242282"/>
              <a:ext cx="2338596" cy="18833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311" y="3307865"/>
              <a:ext cx="52053" cy="52052"/>
            </a:xfrm>
            <a:prstGeom prst="rect">
              <a:avLst/>
            </a:prstGeom>
          </p:spPr>
        </p:pic>
      </p:grpSp>
      <p:pic>
        <p:nvPicPr>
          <p:cNvPr id="29" name="图片 28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9"/>
            <a:ext cx="1963464" cy="227246"/>
          </a:xfrm>
          <a:prstGeom prst="rect">
            <a:avLst/>
          </a:prstGeom>
        </p:spPr>
      </p:pic>
      <p:pic>
        <p:nvPicPr>
          <p:cNvPr id="30" name="图片 29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5"/>
            <a:ext cx="3421851" cy="25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9134" y="1764000"/>
            <a:ext cx="7920364" cy="2350318"/>
            <a:chOff x="649134" y="1764000"/>
            <a:chExt cx="7920364" cy="2350318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3335" y="1764000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9134" y="2244203"/>
              <a:ext cx="7920364" cy="187011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888069"/>
              <a:ext cx="1503289" cy="237777"/>
            </a:xfrm>
            <a:prstGeom prst="rect">
              <a:avLst/>
            </a:prstGeom>
          </p:spPr>
        </p:pic>
      </p:grpSp>
      <p:pic>
        <p:nvPicPr>
          <p:cNvPr id="9" name="图片 8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\Phi$ is satisfiable iff $G$ has a clique of size $k=|\Phi|$.&#10;&#10;\end{itemize}&#10;&#10;\end{document} 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2304001"/>
            <a:ext cx="5907899" cy="250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75" y="2702089"/>
            <a:ext cx="435849" cy="138564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49271" y="4172833"/>
            <a:ext cx="6020109" cy="2654436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841345" y="3013272"/>
            <a:ext cx="3898146" cy="182657"/>
            <a:chOff x="1841346" y="3013273"/>
            <a:chExt cx="3898146" cy="182657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448" y="3013273"/>
              <a:ext cx="3779044" cy="182657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346" y="3068992"/>
              <a:ext cx="52053" cy="5205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1841345" y="2720823"/>
            <a:ext cx="2183235" cy="182657"/>
            <a:chOff x="1841347" y="2720823"/>
            <a:chExt cx="2183235" cy="182657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448" y="2720823"/>
              <a:ext cx="2064134" cy="182657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347" y="2780544"/>
              <a:ext cx="52053" cy="52052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1841345" y="3305721"/>
            <a:ext cx="4861593" cy="178872"/>
            <a:chOff x="1841345" y="3305721"/>
            <a:chExt cx="4861593" cy="178872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448" y="3305721"/>
              <a:ext cx="4742490" cy="178872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345" y="3346912"/>
              <a:ext cx="52053" cy="52052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1841345" y="3594384"/>
            <a:ext cx="2320469" cy="134392"/>
            <a:chOff x="1841345" y="3594384"/>
            <a:chExt cx="2320469" cy="134392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449" y="3594384"/>
              <a:ext cx="2201365" cy="13439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345" y="3633578"/>
              <a:ext cx="52053" cy="52052"/>
            </a:xfrm>
            <a:prstGeom prst="rect">
              <a:avLst/>
            </a:prstGeom>
          </p:spPr>
        </p:pic>
      </p:grpSp>
      <p:pic>
        <p:nvPicPr>
          <p:cNvPr id="31" name="图片 30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9"/>
            <a:ext cx="1963464" cy="227246"/>
          </a:xfrm>
          <a:prstGeom prst="rect">
            <a:avLst/>
          </a:prstGeom>
        </p:spPr>
      </p:pic>
      <p:pic>
        <p:nvPicPr>
          <p:cNvPr id="32" name="图片 31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5"/>
            <a:ext cx="3421851" cy="25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%\documentclass[12pt]{article}&#10;\documentclass[a4paper, 12pt]{extarticle}&#10;\usepackage{amsmath}&#10;\pagestyle{empty}&#10;\usepackage{enumitem,xcolor}&#10;\usepackage{geometry}&#10;\geometry{a4paper,scale=0.55}&#10;\begin{document}&#10;&#10;{\sc Clique} $\le_P$ {\sc Vertex Cover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36" y="2990777"/>
            <a:ext cx="3469664" cy="2355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068234" cy="214913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57000" y="954000"/>
            <a:ext cx="8023904" cy="1831986"/>
            <a:chOff x="578086" y="1134000"/>
            <a:chExt cx="7853920" cy="1982881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086" y="1614205"/>
              <a:ext cx="7853920" cy="1502676"/>
            </a:xfrm>
            <a:prstGeom prst="rect">
              <a:avLst/>
            </a:prstGeom>
          </p:spPr>
        </p:pic>
      </p:grpSp>
      <p:pic>
        <p:nvPicPr>
          <p:cNvPr id="5" name="图片 4" descr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Vertex Cover}:&#10;}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1082854"/>
            <a:ext cx="1763510" cy="185954"/>
          </a:xfrm>
          <a:prstGeom prst="rect">
            <a:avLst/>
          </a:prstGeom>
        </p:spPr>
      </p:pic>
      <p:pic>
        <p:nvPicPr>
          <p:cNvPr id="8" name="图片 7" descr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graph $G=(V,E)$, and an integer $k$. \vspace{1.5mm}\\&#10;{\bf OUTPUT:}&#10;Is there a set of vertices $S  \subseteq V$, $|S| = k$, such that each edge has at least one of its endpoints in $S$?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1" y="1531631"/>
            <a:ext cx="6782007" cy="931888"/>
          </a:xfrm>
          <a:prstGeom prst="rect">
            <a:avLst/>
          </a:prstGeom>
        </p:spPr>
      </p:pic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2457000" y="3853943"/>
            <a:ext cx="3456000" cy="2069824"/>
            <a:chOff x="2907000" y="3564000"/>
            <a:chExt cx="2880000" cy="1724853"/>
          </a:xfrm>
        </p:grpSpPr>
        <p:cxnSp>
          <p:nvCxnSpPr>
            <p:cNvPr id="7" name="直接连接符 6"/>
            <p:cNvCxnSpPr>
              <a:stCxn id="11" idx="3"/>
              <a:endCxn id="3" idx="3"/>
            </p:cNvCxnSpPr>
            <p:nvPr/>
          </p:nvCxnSpPr>
          <p:spPr>
            <a:xfrm flipV="1">
              <a:off x="2939950" y="3756050"/>
              <a:ext cx="720000" cy="867627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0" idx="2"/>
              <a:endCxn id="11" idx="3"/>
            </p:cNvCxnSpPr>
            <p:nvPr/>
          </p:nvCxnSpPr>
          <p:spPr>
            <a:xfrm flipH="1">
              <a:off x="2939950" y="3676500"/>
              <a:ext cx="1879550" cy="947177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椭圆 2"/>
            <p:cNvSpPr/>
            <p:nvPr/>
          </p:nvSpPr>
          <p:spPr>
            <a:xfrm>
              <a:off x="3627000" y="3564000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819500" y="3564000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07000" y="4431627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627000" y="5063853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19500" y="5063853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562000" y="4431627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连接符 20"/>
            <p:cNvCxnSpPr>
              <a:stCxn id="3" idx="6"/>
              <a:endCxn id="14" idx="1"/>
            </p:cNvCxnSpPr>
            <p:nvPr/>
          </p:nvCxnSpPr>
          <p:spPr>
            <a:xfrm>
              <a:off x="3852000" y="3676500"/>
              <a:ext cx="1742950" cy="788077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1" idx="6"/>
              <a:endCxn id="14" idx="2"/>
            </p:cNvCxnSpPr>
            <p:nvPr/>
          </p:nvCxnSpPr>
          <p:spPr>
            <a:xfrm>
              <a:off x="3132000" y="4544127"/>
              <a:ext cx="2430000" cy="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4" idx="0"/>
              <a:endCxn id="10" idx="5"/>
            </p:cNvCxnSpPr>
            <p:nvPr/>
          </p:nvCxnSpPr>
          <p:spPr>
            <a:xfrm flipH="1" flipV="1">
              <a:off x="5011550" y="3756050"/>
              <a:ext cx="662950" cy="675577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2" idx="1"/>
              <a:endCxn id="11" idx="5"/>
            </p:cNvCxnSpPr>
            <p:nvPr/>
          </p:nvCxnSpPr>
          <p:spPr>
            <a:xfrm flipH="1" flipV="1">
              <a:off x="3099050" y="4623677"/>
              <a:ext cx="560900" cy="473126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13" idx="7"/>
              <a:endCxn id="14" idx="3"/>
            </p:cNvCxnSpPr>
            <p:nvPr/>
          </p:nvCxnSpPr>
          <p:spPr>
            <a:xfrm flipV="1">
              <a:off x="5011550" y="4623677"/>
              <a:ext cx="583400" cy="473126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6"/>
            <a:ext cx="4613783" cy="25911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pic>
        <p:nvPicPr>
          <p:cNvPr id="5" name="图片 4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8"/>
            <a:ext cx="3048428" cy="2258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49134" y="1764000"/>
            <a:ext cx="7920364" cy="1736560"/>
            <a:chOff x="614037" y="2228269"/>
            <a:chExt cx="7920364" cy="173656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8238" y="2228269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37" y="2708472"/>
              <a:ext cx="7920364" cy="1256357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43" y="2352338"/>
              <a:ext cx="599471" cy="185954"/>
            </a:xfrm>
            <a:prstGeom prst="rect">
              <a:avLst/>
            </a:prstGeom>
          </p:spPr>
        </p:pic>
      </p:grpSp>
      <p:pic>
        <p:nvPicPr>
          <p:cNvPr id="31" name="图片 30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Given an instance   $\langle G=(V,E),k\rangle$ of {\sc Clique}, we construct a&#10;{\sc Vertex Cover} instance $\langle\bar{G}=(V,\bar{E}),k'\rangle$. In the following, we show that $G$ has a clique of size $k$ iff $\bar{G}$ has a vertex cover of size $k'=|V|-k$.&#10;\end{itemize}&#10;&#10;\end{document} 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27" y="2342937"/>
            <a:ext cx="7043901" cy="77870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3421" y="4569227"/>
            <a:ext cx="6445581" cy="194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9134" y="1764000"/>
            <a:ext cx="7920364" cy="2160000"/>
            <a:chOff x="649134" y="1764000"/>
            <a:chExt cx="7920364" cy="216000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83335" y="1764000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9134" y="2244203"/>
              <a:ext cx="7920364" cy="167979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888069"/>
              <a:ext cx="1503289" cy="237777"/>
            </a:xfrm>
            <a:prstGeom prst="rect">
              <a:avLst/>
            </a:prstGeom>
          </p:spPr>
        </p:pic>
      </p:grpSp>
      <p:pic>
        <p:nvPicPr>
          <p:cNvPr id="41" name="图片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0" y="2342517"/>
            <a:ext cx="435849" cy="138564"/>
          </a:xfrm>
          <a:prstGeom prst="rect">
            <a:avLst/>
          </a:prstGeom>
        </p:spPr>
      </p:pic>
      <p:pic>
        <p:nvPicPr>
          <p:cNvPr id="22" name="图片 21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6"/>
            <a:ext cx="4613783" cy="259115"/>
          </a:xfrm>
          <a:prstGeom prst="rect">
            <a:avLst/>
          </a:prstGeom>
        </p:spPr>
      </p:pic>
      <p:pic>
        <p:nvPicPr>
          <p:cNvPr id="23" name="图片 22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8"/>
            <a:ext cx="3048428" cy="225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93421" y="4569227"/>
            <a:ext cx="6445581" cy="194955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1600996" y="2364326"/>
            <a:ext cx="2994659" cy="182657"/>
            <a:chOff x="1600996" y="2364326"/>
            <a:chExt cx="2994659" cy="182657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996" y="2413262"/>
              <a:ext cx="52053" cy="52052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422" y="2364326"/>
              <a:ext cx="2857233" cy="182657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600996" y="2680760"/>
            <a:ext cx="2240364" cy="205371"/>
            <a:chOff x="1587738" y="2650899"/>
            <a:chExt cx="2240364" cy="205371"/>
          </a:xfrm>
        </p:grpSpPr>
        <p:pic>
          <p:nvPicPr>
            <p:cNvPr id="32" name="图片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738" y="2699836"/>
              <a:ext cx="52053" cy="5205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64" y="2650899"/>
              <a:ext cx="2102938" cy="205371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1600996" y="3019908"/>
            <a:ext cx="3502883" cy="182657"/>
            <a:chOff x="1587738" y="2893813"/>
            <a:chExt cx="3502883" cy="182657"/>
          </a:xfrm>
        </p:grpSpPr>
        <p:pic>
          <p:nvPicPr>
            <p:cNvPr id="38" name="图片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738" y="2942749"/>
              <a:ext cx="52053" cy="52052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64" y="2893813"/>
              <a:ext cx="3365457" cy="182657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>
            <a:off x="1600996" y="3336343"/>
            <a:ext cx="2895284" cy="182657"/>
            <a:chOff x="1585900" y="3153816"/>
            <a:chExt cx="2895284" cy="182657"/>
          </a:xfrm>
        </p:grpSpPr>
        <p:pic>
          <p:nvPicPr>
            <p:cNvPr id="44" name="图片 4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900" y="3202752"/>
              <a:ext cx="52053" cy="52052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326" y="3153816"/>
              <a:ext cx="2757858" cy="1826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9134" y="1764000"/>
            <a:ext cx="7920364" cy="2160000"/>
            <a:chOff x="649134" y="1764000"/>
            <a:chExt cx="7920364" cy="216000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83335" y="1764000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9134" y="2244203"/>
              <a:ext cx="7920364" cy="167979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888069"/>
              <a:ext cx="1503289" cy="237777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93421" y="4569227"/>
            <a:ext cx="6445581" cy="1949550"/>
          </a:xfrm>
          <a:prstGeom prst="rect">
            <a:avLst/>
          </a:prstGeom>
        </p:spPr>
      </p:pic>
      <p:pic>
        <p:nvPicPr>
          <p:cNvPr id="22" name="图片 21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6"/>
            <a:ext cx="4613783" cy="259115"/>
          </a:xfrm>
          <a:prstGeom prst="rect">
            <a:avLst/>
          </a:prstGeom>
        </p:spPr>
      </p:pic>
      <p:pic>
        <p:nvPicPr>
          <p:cNvPr id="23" name="图片 22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8"/>
            <a:ext cx="3048428" cy="2258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0" y="2349000"/>
            <a:ext cx="435849" cy="13856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600996" y="2364325"/>
            <a:ext cx="4939546" cy="205370"/>
            <a:chOff x="1600996" y="2364325"/>
            <a:chExt cx="4939546" cy="205370"/>
          </a:xfrm>
        </p:grpSpPr>
        <p:pic>
          <p:nvPicPr>
            <p:cNvPr id="33" name="图片 3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996" y="2413262"/>
              <a:ext cx="52053" cy="52052"/>
            </a:xfrm>
            <a:prstGeom prst="rect">
              <a:avLst/>
            </a:prstGeom>
          </p:spPr>
        </p:pic>
        <p:pic>
          <p:nvPicPr>
            <p:cNvPr id="4" name="图片 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 Let $V' \subseteq V$ be a vertex cover in $\bar{G}$, where $k'=|V'|=|V|-k$.&#10;&#10;\end{document} " title="IguanaTex Bitmap Display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423" y="2364325"/>
              <a:ext cx="4802119" cy="205370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1600996" y="2700247"/>
            <a:ext cx="2240364" cy="205371"/>
            <a:chOff x="1587738" y="2650899"/>
            <a:chExt cx="2240364" cy="205371"/>
          </a:xfrm>
        </p:grpSpPr>
        <p:pic>
          <p:nvPicPr>
            <p:cNvPr id="39" name="图片 3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738" y="2699836"/>
              <a:ext cx="52053" cy="52052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64" y="2650899"/>
              <a:ext cx="2102938" cy="205371"/>
            </a:xfrm>
            <a:prstGeom prst="rect">
              <a:avLst/>
            </a:prstGeom>
          </p:spPr>
        </p:pic>
      </p:grpSp>
      <p:grpSp>
        <p:nvGrpSpPr>
          <p:cNvPr id="51" name="组合 50"/>
          <p:cNvGrpSpPr/>
          <p:nvPr/>
        </p:nvGrpSpPr>
        <p:grpSpPr>
          <a:xfrm>
            <a:off x="1600996" y="3036170"/>
            <a:ext cx="3124318" cy="182657"/>
            <a:chOff x="1600996" y="2948174"/>
            <a:chExt cx="3124318" cy="182657"/>
          </a:xfrm>
        </p:grpSpPr>
        <p:pic>
          <p:nvPicPr>
            <p:cNvPr id="42" name="图片 4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996" y="2997109"/>
              <a:ext cx="52053" cy="52052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423" y="2948174"/>
              <a:ext cx="2986891" cy="182657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1600996" y="3349380"/>
            <a:ext cx="3922146" cy="188335"/>
            <a:chOff x="1600996" y="3237733"/>
            <a:chExt cx="3922146" cy="188335"/>
          </a:xfrm>
        </p:grpSpPr>
        <p:pic>
          <p:nvPicPr>
            <p:cNvPr id="45" name="图片 4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996" y="3286668"/>
              <a:ext cx="52053" cy="52052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422" y="3237733"/>
              <a:ext cx="3784720" cy="1883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6"/>
            <a:ext cx="3152067" cy="28197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1617852"/>
            <a:ext cx="1592110" cy="24525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" y="2114706"/>
            <a:ext cx="4238824" cy="212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" y="2610961"/>
            <a:ext cx="5341043" cy="233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01" y="2979000"/>
            <a:ext cx="2498185" cy="2743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75568"/>
            <a:ext cx="2083596" cy="2819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954002"/>
            <a:ext cx="8312985" cy="18449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5" y="3091500"/>
            <a:ext cx="8145883" cy="675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4058042"/>
            <a:ext cx="8155366" cy="105597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1E0370D-4D1F-4932-8079-157A7F8E0E8C}"/>
              </a:ext>
            </a:extLst>
          </p:cNvPr>
          <p:cNvCxnSpPr/>
          <p:nvPr/>
        </p:nvCxnSpPr>
        <p:spPr>
          <a:xfrm>
            <a:off x="702000" y="1269000"/>
            <a:ext cx="238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DE2D129-39D4-46B5-9B29-B5D783783712}"/>
              </a:ext>
            </a:extLst>
          </p:cNvPr>
          <p:cNvCxnSpPr/>
          <p:nvPr/>
        </p:nvCxnSpPr>
        <p:spPr>
          <a:xfrm>
            <a:off x="4752000" y="1629000"/>
            <a:ext cx="32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625CB-E3CA-4A09-ACED-3B2FEC274D15}"/>
              </a:ext>
            </a:extLst>
          </p:cNvPr>
          <p:cNvCxnSpPr/>
          <p:nvPr/>
        </p:nvCxnSpPr>
        <p:spPr>
          <a:xfrm>
            <a:off x="3852000" y="2034000"/>
            <a:ext cx="175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3B6D3C-B78A-421E-AADC-64F1F599C232}"/>
              </a:ext>
            </a:extLst>
          </p:cNvPr>
          <p:cNvCxnSpPr>
            <a:cxnSpLocks/>
          </p:cNvCxnSpPr>
          <p:nvPr/>
        </p:nvCxnSpPr>
        <p:spPr>
          <a:xfrm>
            <a:off x="612000" y="2844000"/>
            <a:ext cx="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7E1F57E-FDBC-4F82-886F-F26E8E596438}"/>
              </a:ext>
            </a:extLst>
          </p:cNvPr>
          <p:cNvCxnSpPr>
            <a:cxnSpLocks/>
            <a:endCxn id="24" idx="3"/>
          </p:cNvCxnSpPr>
          <p:nvPr/>
        </p:nvCxnSpPr>
        <p:spPr>
          <a:xfrm>
            <a:off x="5112000" y="3429000"/>
            <a:ext cx="3413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226E466-0AD9-4470-9AF0-22566FF41FA7}"/>
              </a:ext>
            </a:extLst>
          </p:cNvPr>
          <p:cNvCxnSpPr/>
          <p:nvPr/>
        </p:nvCxnSpPr>
        <p:spPr>
          <a:xfrm>
            <a:off x="2727000" y="3834000"/>
            <a:ext cx="373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AAC8D21-6D7E-46A6-AAA2-ED6B19ECBD1D}"/>
              </a:ext>
            </a:extLst>
          </p:cNvPr>
          <p:cNvCxnSpPr/>
          <p:nvPr/>
        </p:nvCxnSpPr>
        <p:spPr>
          <a:xfrm>
            <a:off x="702000" y="4374000"/>
            <a:ext cx="238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Outline</a:t>
            </a:r>
            <a:endParaRPr lang="zh-CN" altLang="en-US" sz="28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46" y="1218184"/>
            <a:ext cx="7941155" cy="311548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75568"/>
            <a:ext cx="876421" cy="2164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954002"/>
            <a:ext cx="7491317" cy="5378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899001"/>
            <a:ext cx="7490056" cy="544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2850299"/>
            <a:ext cx="5712650" cy="25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9"/>
            <a:ext cx="1100480" cy="216437"/>
          </a:xfrm>
          <a:prstGeom prst="rect">
            <a:avLst/>
          </a:prstGeom>
        </p:spPr>
      </p:pic>
      <p:pic>
        <p:nvPicPr>
          <p:cNvPr id="464" name="图片 46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9" y="819000"/>
            <a:ext cx="8737597" cy="48783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873508" y="5445553"/>
            <a:ext cx="6149611" cy="1283969"/>
            <a:chOff x="1285646" y="1078658"/>
            <a:chExt cx="6149611" cy="1283969"/>
          </a:xfrm>
        </p:grpSpPr>
        <p:grpSp>
          <p:nvGrpSpPr>
            <p:cNvPr id="17" name="组合 16"/>
            <p:cNvGrpSpPr/>
            <p:nvPr/>
          </p:nvGrpSpPr>
          <p:grpSpPr>
            <a:xfrm>
              <a:off x="1285646" y="1089000"/>
              <a:ext cx="1120139" cy="1264919"/>
              <a:chOff x="2052000" y="1089000"/>
              <a:chExt cx="1120139" cy="1264919"/>
            </a:xfrm>
          </p:grpSpPr>
          <p:sp>
            <p:nvSpPr>
              <p:cNvPr id="111" name="流程图: 接点 110"/>
              <p:cNvSpPr/>
              <p:nvPr/>
            </p:nvSpPr>
            <p:spPr>
              <a:xfrm>
                <a:off x="2052000" y="10890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流程图: 接点 111"/>
              <p:cNvSpPr/>
              <p:nvPr/>
            </p:nvSpPr>
            <p:spPr>
              <a:xfrm>
                <a:off x="2417760" y="16909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流程图: 接点 112"/>
              <p:cNvSpPr/>
              <p:nvPr/>
            </p:nvSpPr>
            <p:spPr>
              <a:xfrm>
                <a:off x="2059620" y="23082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流程图: 接点 113"/>
              <p:cNvSpPr/>
              <p:nvPr/>
            </p:nvSpPr>
            <p:spPr>
              <a:xfrm>
                <a:off x="3126420" y="169606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5" name="直接连接符 114"/>
              <p:cNvCxnSpPr>
                <a:stCxn id="111" idx="4"/>
                <a:endCxn id="113" idx="0"/>
              </p:cNvCxnSpPr>
              <p:nvPr/>
            </p:nvCxnSpPr>
            <p:spPr>
              <a:xfrm>
                <a:off x="2074860" y="1134719"/>
                <a:ext cx="7620" cy="11734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>
                <a:stCxn id="111" idx="5"/>
                <a:endCxn id="112" idx="1"/>
              </p:cNvCxnSpPr>
              <p:nvPr/>
            </p:nvCxnSpPr>
            <p:spPr>
              <a:xfrm>
                <a:off x="2091024" y="1128024"/>
                <a:ext cx="333431" cy="56965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>
                <a:stCxn id="113" idx="7"/>
                <a:endCxn id="112" idx="3"/>
              </p:cNvCxnSpPr>
              <p:nvPr/>
            </p:nvCxnSpPr>
            <p:spPr>
              <a:xfrm flipV="1">
                <a:off x="2098644" y="1730004"/>
                <a:ext cx="325811" cy="5848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>
                <a:stCxn id="114" idx="2"/>
                <a:endCxn id="112" idx="6"/>
              </p:cNvCxnSpPr>
              <p:nvPr/>
            </p:nvCxnSpPr>
            <p:spPr>
              <a:xfrm flipH="1" flipV="1">
                <a:off x="2463479" y="1713840"/>
                <a:ext cx="662941" cy="50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>
                <a:stCxn id="111" idx="6"/>
                <a:endCxn id="114" idx="1"/>
              </p:cNvCxnSpPr>
              <p:nvPr/>
            </p:nvCxnSpPr>
            <p:spPr>
              <a:xfrm>
                <a:off x="2097719" y="1111860"/>
                <a:ext cx="1035396" cy="5908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>
                <a:stCxn id="114" idx="4"/>
                <a:endCxn id="113" idx="6"/>
              </p:cNvCxnSpPr>
              <p:nvPr/>
            </p:nvCxnSpPr>
            <p:spPr>
              <a:xfrm flipH="1">
                <a:off x="2105339" y="1741779"/>
                <a:ext cx="1043941" cy="5892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2914421" y="1078658"/>
              <a:ext cx="1122044" cy="1283969"/>
              <a:chOff x="3315015" y="1069950"/>
              <a:chExt cx="1122044" cy="1283969"/>
            </a:xfrm>
          </p:grpSpPr>
          <p:sp>
            <p:nvSpPr>
              <p:cNvPr id="93" name="流程图: 接点 92"/>
              <p:cNvSpPr/>
              <p:nvPr/>
            </p:nvSpPr>
            <p:spPr>
              <a:xfrm>
                <a:off x="3326445" y="23082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流程图: 接点 93"/>
              <p:cNvSpPr/>
              <p:nvPr/>
            </p:nvSpPr>
            <p:spPr>
              <a:xfrm>
                <a:off x="4391340" y="16986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流程图: 接点 94"/>
              <p:cNvSpPr/>
              <p:nvPr/>
            </p:nvSpPr>
            <p:spPr>
              <a:xfrm>
                <a:off x="3795075" y="189291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流程图: 接点 95"/>
              <p:cNvSpPr/>
              <p:nvPr/>
            </p:nvSpPr>
            <p:spPr>
              <a:xfrm>
                <a:off x="3802695" y="14795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流程图: 接点 96"/>
              <p:cNvSpPr/>
              <p:nvPr/>
            </p:nvSpPr>
            <p:spPr>
              <a:xfrm>
                <a:off x="3435030" y="16871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流程图: 接点 97"/>
              <p:cNvSpPr/>
              <p:nvPr/>
            </p:nvSpPr>
            <p:spPr>
              <a:xfrm>
                <a:off x="3315015" y="106995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直接连接符 98"/>
              <p:cNvCxnSpPr>
                <a:stCxn id="98" idx="5"/>
                <a:endCxn id="94" idx="1"/>
              </p:cNvCxnSpPr>
              <p:nvPr/>
            </p:nvCxnSpPr>
            <p:spPr>
              <a:xfrm>
                <a:off x="3354039" y="1108974"/>
                <a:ext cx="1043996" cy="5963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98" idx="5"/>
                <a:endCxn id="96" idx="2"/>
              </p:cNvCxnSpPr>
              <p:nvPr/>
            </p:nvCxnSpPr>
            <p:spPr>
              <a:xfrm>
                <a:off x="3354039" y="1108974"/>
                <a:ext cx="448656" cy="3934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98" idx="4"/>
                <a:endCxn id="97" idx="0"/>
              </p:cNvCxnSpPr>
              <p:nvPr/>
            </p:nvCxnSpPr>
            <p:spPr>
              <a:xfrm>
                <a:off x="3337875" y="1115669"/>
                <a:ext cx="120015" cy="5715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>
                <a:stCxn id="97" idx="5"/>
                <a:endCxn id="95" idx="2"/>
              </p:cNvCxnSpPr>
              <p:nvPr/>
            </p:nvCxnSpPr>
            <p:spPr>
              <a:xfrm>
                <a:off x="3474054" y="1726194"/>
                <a:ext cx="321021" cy="1895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>
                <a:stCxn id="96" idx="4"/>
                <a:endCxn id="95" idx="0"/>
              </p:cNvCxnSpPr>
              <p:nvPr/>
            </p:nvCxnSpPr>
            <p:spPr>
              <a:xfrm flipH="1">
                <a:off x="3817935" y="1525244"/>
                <a:ext cx="7620" cy="3676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endCxn id="96" idx="3"/>
              </p:cNvCxnSpPr>
              <p:nvPr/>
            </p:nvCxnSpPr>
            <p:spPr>
              <a:xfrm flipV="1">
                <a:off x="3488055" y="1518549"/>
                <a:ext cx="321335" cy="1730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>
                <a:stCxn id="96" idx="5"/>
                <a:endCxn id="94" idx="1"/>
              </p:cNvCxnSpPr>
              <p:nvPr/>
            </p:nvCxnSpPr>
            <p:spPr>
              <a:xfrm>
                <a:off x="3841719" y="1518549"/>
                <a:ext cx="556316" cy="1867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95" idx="6"/>
                <a:endCxn id="94" idx="2"/>
              </p:cNvCxnSpPr>
              <p:nvPr/>
            </p:nvCxnSpPr>
            <p:spPr>
              <a:xfrm flipV="1">
                <a:off x="3840794" y="1721460"/>
                <a:ext cx="550546" cy="1943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>
                <a:stCxn id="93" idx="7"/>
                <a:endCxn id="94" idx="3"/>
              </p:cNvCxnSpPr>
              <p:nvPr/>
            </p:nvCxnSpPr>
            <p:spPr>
              <a:xfrm flipV="1">
                <a:off x="3365469" y="1737624"/>
                <a:ext cx="1032566" cy="5772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98" idx="3"/>
                <a:endCxn id="93" idx="1"/>
              </p:cNvCxnSpPr>
              <p:nvPr/>
            </p:nvCxnSpPr>
            <p:spPr>
              <a:xfrm>
                <a:off x="3321710" y="1108974"/>
                <a:ext cx="11430" cy="1205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>
                <a:stCxn id="97" idx="4"/>
                <a:endCxn id="93" idx="0"/>
              </p:cNvCxnSpPr>
              <p:nvPr/>
            </p:nvCxnSpPr>
            <p:spPr>
              <a:xfrm flipH="1">
                <a:off x="3349305" y="1732889"/>
                <a:ext cx="108585" cy="5753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stCxn id="93" idx="7"/>
                <a:endCxn id="95" idx="3"/>
              </p:cNvCxnSpPr>
              <p:nvPr/>
            </p:nvCxnSpPr>
            <p:spPr>
              <a:xfrm flipV="1">
                <a:off x="3365469" y="1931934"/>
                <a:ext cx="436301" cy="3829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593270" y="1157580"/>
              <a:ext cx="1106804" cy="1114424"/>
              <a:chOff x="4593270" y="1157580"/>
              <a:chExt cx="1106804" cy="1114424"/>
            </a:xfrm>
          </p:grpSpPr>
          <p:sp>
            <p:nvSpPr>
              <p:cNvPr id="73" name="流程图: 接点 72"/>
              <p:cNvSpPr/>
              <p:nvPr/>
            </p:nvSpPr>
            <p:spPr>
              <a:xfrm>
                <a:off x="4593270" y="16928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流程图: 接点 73"/>
              <p:cNvSpPr/>
              <p:nvPr/>
            </p:nvSpPr>
            <p:spPr>
              <a:xfrm>
                <a:off x="4850445" y="16928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流程图: 接点 74"/>
              <p:cNvSpPr/>
              <p:nvPr/>
            </p:nvSpPr>
            <p:spPr>
              <a:xfrm>
                <a:off x="5130480" y="14204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流程图: 接点 75"/>
              <p:cNvSpPr/>
              <p:nvPr/>
            </p:nvSpPr>
            <p:spPr>
              <a:xfrm>
                <a:off x="5134290" y="11575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流程图: 接点 76"/>
              <p:cNvSpPr/>
              <p:nvPr/>
            </p:nvSpPr>
            <p:spPr>
              <a:xfrm>
                <a:off x="5654355" y="16947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流程图: 接点 77"/>
              <p:cNvSpPr/>
              <p:nvPr/>
            </p:nvSpPr>
            <p:spPr>
              <a:xfrm>
                <a:off x="5389560" y="16986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流程图: 接点 78"/>
              <p:cNvSpPr/>
              <p:nvPr/>
            </p:nvSpPr>
            <p:spPr>
              <a:xfrm>
                <a:off x="5119050" y="22262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流程图: 接点 79"/>
              <p:cNvSpPr/>
              <p:nvPr/>
            </p:nvSpPr>
            <p:spPr>
              <a:xfrm>
                <a:off x="5119050" y="1959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直接连接符 80"/>
              <p:cNvCxnSpPr>
                <a:stCxn id="79" idx="7"/>
                <a:endCxn id="77" idx="3"/>
              </p:cNvCxnSpPr>
              <p:nvPr/>
            </p:nvCxnSpPr>
            <p:spPr>
              <a:xfrm flipV="1">
                <a:off x="5158074" y="1733814"/>
                <a:ext cx="502976" cy="4991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V="1">
                <a:off x="4615149" y="1211844"/>
                <a:ext cx="502976" cy="4991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76" idx="5"/>
                <a:endCxn id="77" idx="1"/>
              </p:cNvCxnSpPr>
              <p:nvPr/>
            </p:nvCxnSpPr>
            <p:spPr>
              <a:xfrm>
                <a:off x="5173314" y="1196604"/>
                <a:ext cx="487736" cy="504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32294" y="1731909"/>
                <a:ext cx="487736" cy="504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stCxn id="75" idx="5"/>
                <a:endCxn id="78" idx="1"/>
              </p:cNvCxnSpPr>
              <p:nvPr/>
            </p:nvCxnSpPr>
            <p:spPr>
              <a:xfrm>
                <a:off x="5169504" y="1459494"/>
                <a:ext cx="226751" cy="2458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stCxn id="74" idx="5"/>
                <a:endCxn id="80" idx="1"/>
              </p:cNvCxnSpPr>
              <p:nvPr/>
            </p:nvCxnSpPr>
            <p:spPr>
              <a:xfrm>
                <a:off x="4889469" y="1731909"/>
                <a:ext cx="236276" cy="2343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4889469" y="1459494"/>
                <a:ext cx="247706" cy="2400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78" idx="3"/>
                <a:endCxn id="80" idx="7"/>
              </p:cNvCxnSpPr>
              <p:nvPr/>
            </p:nvCxnSpPr>
            <p:spPr>
              <a:xfrm flipH="1">
                <a:off x="5158074" y="1737624"/>
                <a:ext cx="238181" cy="2286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5145720" y="1203299"/>
                <a:ext cx="3810" cy="2171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5140005" y="2012924"/>
                <a:ext cx="3810" cy="2171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stCxn id="77" idx="2"/>
                <a:endCxn id="78" idx="6"/>
              </p:cNvCxnSpPr>
              <p:nvPr/>
            </p:nvCxnSpPr>
            <p:spPr>
              <a:xfrm flipH="1">
                <a:off x="5435279" y="1717650"/>
                <a:ext cx="219076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4637084" y="1715745"/>
                <a:ext cx="219076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317023" y="1197585"/>
              <a:ext cx="1118234" cy="1028699"/>
              <a:chOff x="5846760" y="1197585"/>
              <a:chExt cx="1118234" cy="1028699"/>
            </a:xfrm>
          </p:grpSpPr>
          <p:sp>
            <p:nvSpPr>
              <p:cNvPr id="23" name="流程图: 接点 22"/>
              <p:cNvSpPr/>
              <p:nvPr/>
            </p:nvSpPr>
            <p:spPr>
              <a:xfrm>
                <a:off x="5846760" y="158811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流程图: 接点 23"/>
              <p:cNvSpPr/>
              <p:nvPr/>
            </p:nvSpPr>
            <p:spPr>
              <a:xfrm>
                <a:off x="6001065" y="16338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流程图: 接点 24"/>
              <p:cNvSpPr/>
              <p:nvPr/>
            </p:nvSpPr>
            <p:spPr>
              <a:xfrm>
                <a:off x="6214425" y="15423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流程图: 接点 25"/>
              <p:cNvSpPr/>
              <p:nvPr/>
            </p:nvSpPr>
            <p:spPr>
              <a:xfrm>
                <a:off x="6372540" y="138046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流程图: 接点 26"/>
              <p:cNvSpPr/>
              <p:nvPr/>
            </p:nvSpPr>
            <p:spPr>
              <a:xfrm>
                <a:off x="6363015" y="1197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流程图: 接点 27"/>
              <p:cNvSpPr/>
              <p:nvPr/>
            </p:nvSpPr>
            <p:spPr>
              <a:xfrm>
                <a:off x="6919275" y="15938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流程图: 接点 28"/>
              <p:cNvSpPr/>
              <p:nvPr/>
            </p:nvSpPr>
            <p:spPr>
              <a:xfrm>
                <a:off x="6740205" y="16338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流程图: 接点 29"/>
              <p:cNvSpPr/>
              <p:nvPr/>
            </p:nvSpPr>
            <p:spPr>
              <a:xfrm>
                <a:off x="6534465" y="154810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流程图: 接点 30"/>
              <p:cNvSpPr/>
              <p:nvPr/>
            </p:nvSpPr>
            <p:spPr>
              <a:xfrm>
                <a:off x="6437310" y="16490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流程图: 接点 31"/>
              <p:cNvSpPr/>
              <p:nvPr/>
            </p:nvSpPr>
            <p:spPr>
              <a:xfrm>
                <a:off x="6296340" y="1652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流程图: 接点 32"/>
              <p:cNvSpPr/>
              <p:nvPr/>
            </p:nvSpPr>
            <p:spPr>
              <a:xfrm>
                <a:off x="6277290" y="177670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流程图: 接点 33"/>
              <p:cNvSpPr/>
              <p:nvPr/>
            </p:nvSpPr>
            <p:spPr>
              <a:xfrm>
                <a:off x="6385875" y="18586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流程图: 接点 34"/>
              <p:cNvSpPr/>
              <p:nvPr/>
            </p:nvSpPr>
            <p:spPr>
              <a:xfrm>
                <a:off x="6473505" y="17709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流程图: 接点 35"/>
              <p:cNvSpPr/>
              <p:nvPr/>
            </p:nvSpPr>
            <p:spPr>
              <a:xfrm>
                <a:off x="6380160" y="1959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流程图: 接点 36"/>
              <p:cNvSpPr/>
              <p:nvPr/>
            </p:nvSpPr>
            <p:spPr>
              <a:xfrm>
                <a:off x="6176325" y="20376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流程图: 接点 37"/>
              <p:cNvSpPr/>
              <p:nvPr/>
            </p:nvSpPr>
            <p:spPr>
              <a:xfrm>
                <a:off x="6075360" y="218056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流程图: 接点 38"/>
              <p:cNvSpPr/>
              <p:nvPr/>
            </p:nvSpPr>
            <p:spPr>
              <a:xfrm>
                <a:off x="6677340" y="217866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流程图: 接点 39"/>
              <p:cNvSpPr/>
              <p:nvPr/>
            </p:nvSpPr>
            <p:spPr>
              <a:xfrm>
                <a:off x="6639240" y="2033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流程图: 接点 40"/>
              <p:cNvSpPr/>
              <p:nvPr/>
            </p:nvSpPr>
            <p:spPr>
              <a:xfrm>
                <a:off x="6635430" y="17862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直接连接符 41"/>
              <p:cNvCxnSpPr>
                <a:stCxn id="27" idx="3"/>
                <a:endCxn id="23" idx="7"/>
              </p:cNvCxnSpPr>
              <p:nvPr/>
            </p:nvCxnSpPr>
            <p:spPr>
              <a:xfrm flipH="1">
                <a:off x="5885784" y="1236609"/>
                <a:ext cx="483926" cy="3581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23" idx="4"/>
                <a:endCxn id="38" idx="1"/>
              </p:cNvCxnSpPr>
              <p:nvPr/>
            </p:nvCxnSpPr>
            <p:spPr>
              <a:xfrm>
                <a:off x="5869620" y="1633829"/>
                <a:ext cx="212435" cy="5534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36" idx="6"/>
                <a:endCxn id="40" idx="2"/>
              </p:cNvCxnSpPr>
              <p:nvPr/>
            </p:nvCxnSpPr>
            <p:spPr>
              <a:xfrm>
                <a:off x="6425879" y="1982445"/>
                <a:ext cx="213361" cy="742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38" idx="6"/>
                <a:endCxn id="39" idx="2"/>
              </p:cNvCxnSpPr>
              <p:nvPr/>
            </p:nvCxnSpPr>
            <p:spPr>
              <a:xfrm flipV="1">
                <a:off x="6121079" y="2201520"/>
                <a:ext cx="556261" cy="19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28" idx="4"/>
                <a:endCxn id="39" idx="7"/>
              </p:cNvCxnSpPr>
              <p:nvPr/>
            </p:nvCxnSpPr>
            <p:spPr>
              <a:xfrm flipH="1">
                <a:off x="6716364" y="1639544"/>
                <a:ext cx="225771" cy="5458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41" idx="4"/>
                <a:endCxn id="40" idx="0"/>
              </p:cNvCxnSpPr>
              <p:nvPr/>
            </p:nvCxnSpPr>
            <p:spPr>
              <a:xfrm>
                <a:off x="6658290" y="1831949"/>
                <a:ext cx="3810" cy="2019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40" idx="4"/>
                <a:endCxn id="39" idx="0"/>
              </p:cNvCxnSpPr>
              <p:nvPr/>
            </p:nvCxnSpPr>
            <p:spPr>
              <a:xfrm>
                <a:off x="6662100" y="2079599"/>
                <a:ext cx="38100" cy="990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29" idx="3"/>
                <a:endCxn id="41" idx="7"/>
              </p:cNvCxnSpPr>
              <p:nvPr/>
            </p:nvCxnSpPr>
            <p:spPr>
              <a:xfrm flipH="1">
                <a:off x="6674454" y="1672854"/>
                <a:ext cx="72446" cy="1200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35" idx="6"/>
                <a:endCxn id="41" idx="2"/>
              </p:cNvCxnSpPr>
              <p:nvPr/>
            </p:nvCxnSpPr>
            <p:spPr>
              <a:xfrm>
                <a:off x="6519224" y="1793850"/>
                <a:ext cx="116206" cy="152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30" idx="6"/>
                <a:endCxn id="29" idx="1"/>
              </p:cNvCxnSpPr>
              <p:nvPr/>
            </p:nvCxnSpPr>
            <p:spPr>
              <a:xfrm>
                <a:off x="6580184" y="1570965"/>
                <a:ext cx="166716" cy="695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26" idx="5"/>
                <a:endCxn id="30" idx="1"/>
              </p:cNvCxnSpPr>
              <p:nvPr/>
            </p:nvCxnSpPr>
            <p:spPr>
              <a:xfrm>
                <a:off x="6411564" y="1419489"/>
                <a:ext cx="129596" cy="1353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37" idx="3"/>
                <a:endCxn id="38" idx="7"/>
              </p:cNvCxnSpPr>
              <p:nvPr/>
            </p:nvCxnSpPr>
            <p:spPr>
              <a:xfrm flipH="1">
                <a:off x="6114384" y="2076714"/>
                <a:ext cx="68636" cy="1105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24" idx="7"/>
                <a:endCxn id="25" idx="2"/>
              </p:cNvCxnSpPr>
              <p:nvPr/>
            </p:nvCxnSpPr>
            <p:spPr>
              <a:xfrm flipV="1">
                <a:off x="6040089" y="1565250"/>
                <a:ext cx="174336" cy="752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4" idx="5"/>
                <a:endCxn id="56" idx="1"/>
              </p:cNvCxnSpPr>
              <p:nvPr/>
            </p:nvCxnSpPr>
            <p:spPr>
              <a:xfrm>
                <a:off x="6040089" y="1672854"/>
                <a:ext cx="91496" cy="1448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流程图: 接点 55"/>
              <p:cNvSpPr/>
              <p:nvPr/>
            </p:nvSpPr>
            <p:spPr>
              <a:xfrm>
                <a:off x="6124890" y="18109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7" name="直接连接符 56"/>
              <p:cNvCxnSpPr>
                <a:endCxn id="36" idx="3"/>
              </p:cNvCxnSpPr>
              <p:nvPr/>
            </p:nvCxnSpPr>
            <p:spPr>
              <a:xfrm flipV="1">
                <a:off x="6231255" y="1998609"/>
                <a:ext cx="155600" cy="473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56" idx="4"/>
                <a:endCxn id="37" idx="1"/>
              </p:cNvCxnSpPr>
              <p:nvPr/>
            </p:nvCxnSpPr>
            <p:spPr>
              <a:xfrm>
                <a:off x="6147750" y="1856714"/>
                <a:ext cx="35270" cy="187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29" idx="6"/>
                <a:endCxn id="28" idx="3"/>
              </p:cNvCxnSpPr>
              <p:nvPr/>
            </p:nvCxnSpPr>
            <p:spPr>
              <a:xfrm flipV="1">
                <a:off x="6785924" y="1632849"/>
                <a:ext cx="140046" cy="238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27" idx="5"/>
                <a:endCxn id="28" idx="1"/>
              </p:cNvCxnSpPr>
              <p:nvPr/>
            </p:nvCxnSpPr>
            <p:spPr>
              <a:xfrm>
                <a:off x="6402039" y="1236609"/>
                <a:ext cx="523931" cy="3639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26" idx="3"/>
                <a:endCxn id="25" idx="7"/>
              </p:cNvCxnSpPr>
              <p:nvPr/>
            </p:nvCxnSpPr>
            <p:spPr>
              <a:xfrm flipH="1">
                <a:off x="6253449" y="1419489"/>
                <a:ext cx="125786" cy="1295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27" idx="4"/>
                <a:endCxn id="26" idx="0"/>
              </p:cNvCxnSpPr>
              <p:nvPr/>
            </p:nvCxnSpPr>
            <p:spPr>
              <a:xfrm>
                <a:off x="6385875" y="1243304"/>
                <a:ext cx="9525" cy="1371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23" idx="5"/>
                <a:endCxn id="24" idx="2"/>
              </p:cNvCxnSpPr>
              <p:nvPr/>
            </p:nvCxnSpPr>
            <p:spPr>
              <a:xfrm>
                <a:off x="5885784" y="1627134"/>
                <a:ext cx="115281" cy="295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33" idx="0"/>
                <a:endCxn id="32" idx="3"/>
              </p:cNvCxnSpPr>
              <p:nvPr/>
            </p:nvCxnSpPr>
            <p:spPr>
              <a:xfrm flipV="1">
                <a:off x="6300150" y="1691904"/>
                <a:ext cx="2885" cy="848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56" idx="6"/>
                <a:endCxn id="33" idx="2"/>
              </p:cNvCxnSpPr>
              <p:nvPr/>
            </p:nvCxnSpPr>
            <p:spPr>
              <a:xfrm flipV="1">
                <a:off x="6170609" y="1799565"/>
                <a:ext cx="106681" cy="342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stCxn id="31" idx="2"/>
                <a:endCxn id="32" idx="6"/>
              </p:cNvCxnSpPr>
              <p:nvPr/>
            </p:nvCxnSpPr>
            <p:spPr>
              <a:xfrm flipH="1">
                <a:off x="6342059" y="1671930"/>
                <a:ext cx="95251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31" idx="4"/>
                <a:endCxn id="35" idx="1"/>
              </p:cNvCxnSpPr>
              <p:nvPr/>
            </p:nvCxnSpPr>
            <p:spPr>
              <a:xfrm>
                <a:off x="6460170" y="1694789"/>
                <a:ext cx="20030" cy="828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stCxn id="33" idx="5"/>
                <a:endCxn id="34" idx="1"/>
              </p:cNvCxnSpPr>
              <p:nvPr/>
            </p:nvCxnSpPr>
            <p:spPr>
              <a:xfrm>
                <a:off x="6316314" y="1815729"/>
                <a:ext cx="76256" cy="495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35" idx="3"/>
                <a:endCxn id="34" idx="7"/>
              </p:cNvCxnSpPr>
              <p:nvPr/>
            </p:nvCxnSpPr>
            <p:spPr>
              <a:xfrm flipH="1">
                <a:off x="6424899" y="1810014"/>
                <a:ext cx="55301" cy="553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stCxn id="30" idx="3"/>
                <a:endCxn id="31" idx="7"/>
              </p:cNvCxnSpPr>
              <p:nvPr/>
            </p:nvCxnSpPr>
            <p:spPr>
              <a:xfrm flipH="1">
                <a:off x="6476334" y="1587129"/>
                <a:ext cx="64826" cy="686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25" idx="5"/>
                <a:endCxn id="32" idx="1"/>
              </p:cNvCxnSpPr>
              <p:nvPr/>
            </p:nvCxnSpPr>
            <p:spPr>
              <a:xfrm>
                <a:off x="6253449" y="1581414"/>
                <a:ext cx="49586" cy="781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>
                <a:stCxn id="34" idx="4"/>
                <a:endCxn id="36" idx="0"/>
              </p:cNvCxnSpPr>
              <p:nvPr/>
            </p:nvCxnSpPr>
            <p:spPr>
              <a:xfrm flipH="1">
                <a:off x="6403020" y="1904339"/>
                <a:ext cx="5715" cy="552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组合 120"/>
          <p:cNvGrpSpPr/>
          <p:nvPr/>
        </p:nvGrpSpPr>
        <p:grpSpPr>
          <a:xfrm>
            <a:off x="2817266" y="2004145"/>
            <a:ext cx="6149611" cy="1283969"/>
            <a:chOff x="1285646" y="1078658"/>
            <a:chExt cx="6149611" cy="1283969"/>
          </a:xfrm>
        </p:grpSpPr>
        <p:grpSp>
          <p:nvGrpSpPr>
            <p:cNvPr id="122" name="组合 121"/>
            <p:cNvGrpSpPr/>
            <p:nvPr/>
          </p:nvGrpSpPr>
          <p:grpSpPr>
            <a:xfrm>
              <a:off x="1285646" y="1089000"/>
              <a:ext cx="1120139" cy="1264919"/>
              <a:chOff x="2052000" y="1089000"/>
              <a:chExt cx="1120139" cy="1264919"/>
            </a:xfrm>
          </p:grpSpPr>
          <p:sp>
            <p:nvSpPr>
              <p:cNvPr id="214" name="流程图: 接点 213"/>
              <p:cNvSpPr/>
              <p:nvPr/>
            </p:nvSpPr>
            <p:spPr>
              <a:xfrm>
                <a:off x="2052000" y="10890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流程图: 接点 214"/>
              <p:cNvSpPr/>
              <p:nvPr/>
            </p:nvSpPr>
            <p:spPr>
              <a:xfrm>
                <a:off x="2417760" y="16909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流程图: 接点 215"/>
              <p:cNvSpPr/>
              <p:nvPr/>
            </p:nvSpPr>
            <p:spPr>
              <a:xfrm>
                <a:off x="2059620" y="23082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流程图: 接点 216"/>
              <p:cNvSpPr/>
              <p:nvPr/>
            </p:nvSpPr>
            <p:spPr>
              <a:xfrm>
                <a:off x="3126420" y="169606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8" name="直接连接符 217"/>
              <p:cNvCxnSpPr>
                <a:stCxn id="214" idx="4"/>
                <a:endCxn id="216" idx="0"/>
              </p:cNvCxnSpPr>
              <p:nvPr/>
            </p:nvCxnSpPr>
            <p:spPr>
              <a:xfrm>
                <a:off x="2074860" y="1134719"/>
                <a:ext cx="7620" cy="11734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>
                <a:stCxn id="214" idx="5"/>
                <a:endCxn id="215" idx="1"/>
              </p:cNvCxnSpPr>
              <p:nvPr/>
            </p:nvCxnSpPr>
            <p:spPr>
              <a:xfrm>
                <a:off x="2091024" y="1128024"/>
                <a:ext cx="333431" cy="56965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>
                <a:stCxn id="216" idx="7"/>
                <a:endCxn id="215" idx="3"/>
              </p:cNvCxnSpPr>
              <p:nvPr/>
            </p:nvCxnSpPr>
            <p:spPr>
              <a:xfrm flipV="1">
                <a:off x="2098644" y="1730004"/>
                <a:ext cx="325811" cy="5848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>
                <a:stCxn id="217" idx="2"/>
                <a:endCxn id="215" idx="6"/>
              </p:cNvCxnSpPr>
              <p:nvPr/>
            </p:nvCxnSpPr>
            <p:spPr>
              <a:xfrm flipH="1" flipV="1">
                <a:off x="2463479" y="1713840"/>
                <a:ext cx="662941" cy="50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>
                <a:stCxn id="214" idx="6"/>
                <a:endCxn id="217" idx="1"/>
              </p:cNvCxnSpPr>
              <p:nvPr/>
            </p:nvCxnSpPr>
            <p:spPr>
              <a:xfrm>
                <a:off x="2097719" y="1111860"/>
                <a:ext cx="1035396" cy="5908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>
                <a:stCxn id="217" idx="4"/>
                <a:endCxn id="216" idx="6"/>
              </p:cNvCxnSpPr>
              <p:nvPr/>
            </p:nvCxnSpPr>
            <p:spPr>
              <a:xfrm flipH="1">
                <a:off x="2105339" y="1741779"/>
                <a:ext cx="1043941" cy="5892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组合 122"/>
            <p:cNvGrpSpPr/>
            <p:nvPr/>
          </p:nvGrpSpPr>
          <p:grpSpPr>
            <a:xfrm>
              <a:off x="2914421" y="1078658"/>
              <a:ext cx="1122044" cy="1283969"/>
              <a:chOff x="3315015" y="1069950"/>
              <a:chExt cx="1122044" cy="1283969"/>
            </a:xfrm>
          </p:grpSpPr>
          <p:sp>
            <p:nvSpPr>
              <p:cNvPr id="196" name="流程图: 接点 195"/>
              <p:cNvSpPr/>
              <p:nvPr/>
            </p:nvSpPr>
            <p:spPr>
              <a:xfrm>
                <a:off x="3326445" y="23082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流程图: 接点 196"/>
              <p:cNvSpPr/>
              <p:nvPr/>
            </p:nvSpPr>
            <p:spPr>
              <a:xfrm>
                <a:off x="4391340" y="16986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流程图: 接点 197"/>
              <p:cNvSpPr/>
              <p:nvPr/>
            </p:nvSpPr>
            <p:spPr>
              <a:xfrm>
                <a:off x="3795075" y="189291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流程图: 接点 198"/>
              <p:cNvSpPr/>
              <p:nvPr/>
            </p:nvSpPr>
            <p:spPr>
              <a:xfrm>
                <a:off x="3802695" y="14795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流程图: 接点 199"/>
              <p:cNvSpPr/>
              <p:nvPr/>
            </p:nvSpPr>
            <p:spPr>
              <a:xfrm>
                <a:off x="3435030" y="16871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流程图: 接点 200"/>
              <p:cNvSpPr/>
              <p:nvPr/>
            </p:nvSpPr>
            <p:spPr>
              <a:xfrm>
                <a:off x="3315015" y="106995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2" name="直接连接符 201"/>
              <p:cNvCxnSpPr>
                <a:stCxn id="201" idx="5"/>
                <a:endCxn id="197" idx="1"/>
              </p:cNvCxnSpPr>
              <p:nvPr/>
            </p:nvCxnSpPr>
            <p:spPr>
              <a:xfrm>
                <a:off x="3354039" y="1108974"/>
                <a:ext cx="1043996" cy="5963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>
                <a:stCxn id="201" idx="5"/>
                <a:endCxn id="199" idx="2"/>
              </p:cNvCxnSpPr>
              <p:nvPr/>
            </p:nvCxnSpPr>
            <p:spPr>
              <a:xfrm>
                <a:off x="3354039" y="1108974"/>
                <a:ext cx="448656" cy="3934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>
                <a:stCxn id="201" idx="4"/>
                <a:endCxn id="200" idx="0"/>
              </p:cNvCxnSpPr>
              <p:nvPr/>
            </p:nvCxnSpPr>
            <p:spPr>
              <a:xfrm>
                <a:off x="3337875" y="1115669"/>
                <a:ext cx="120015" cy="5715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>
                <a:stCxn id="200" idx="5"/>
                <a:endCxn id="198" idx="2"/>
              </p:cNvCxnSpPr>
              <p:nvPr/>
            </p:nvCxnSpPr>
            <p:spPr>
              <a:xfrm>
                <a:off x="3474054" y="1726194"/>
                <a:ext cx="321021" cy="1895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>
                <a:stCxn id="199" idx="4"/>
                <a:endCxn id="198" idx="0"/>
              </p:cNvCxnSpPr>
              <p:nvPr/>
            </p:nvCxnSpPr>
            <p:spPr>
              <a:xfrm flipH="1">
                <a:off x="3817935" y="1525244"/>
                <a:ext cx="7620" cy="3676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>
                <a:endCxn id="199" idx="3"/>
              </p:cNvCxnSpPr>
              <p:nvPr/>
            </p:nvCxnSpPr>
            <p:spPr>
              <a:xfrm flipV="1">
                <a:off x="3488055" y="1518549"/>
                <a:ext cx="321335" cy="1730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>
                <a:stCxn id="199" idx="5"/>
                <a:endCxn id="197" idx="1"/>
              </p:cNvCxnSpPr>
              <p:nvPr/>
            </p:nvCxnSpPr>
            <p:spPr>
              <a:xfrm>
                <a:off x="3841719" y="1518549"/>
                <a:ext cx="556316" cy="1867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>
                <a:stCxn id="198" idx="6"/>
                <a:endCxn id="197" idx="2"/>
              </p:cNvCxnSpPr>
              <p:nvPr/>
            </p:nvCxnSpPr>
            <p:spPr>
              <a:xfrm flipV="1">
                <a:off x="3840794" y="1721460"/>
                <a:ext cx="550546" cy="1943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>
                <a:stCxn id="196" idx="7"/>
                <a:endCxn id="197" idx="3"/>
              </p:cNvCxnSpPr>
              <p:nvPr/>
            </p:nvCxnSpPr>
            <p:spPr>
              <a:xfrm flipV="1">
                <a:off x="3365469" y="1737624"/>
                <a:ext cx="1032566" cy="5772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>
                <a:stCxn id="201" idx="3"/>
                <a:endCxn id="196" idx="1"/>
              </p:cNvCxnSpPr>
              <p:nvPr/>
            </p:nvCxnSpPr>
            <p:spPr>
              <a:xfrm>
                <a:off x="3321710" y="1108974"/>
                <a:ext cx="11430" cy="1205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>
                <a:stCxn id="200" idx="4"/>
                <a:endCxn id="196" idx="0"/>
              </p:cNvCxnSpPr>
              <p:nvPr/>
            </p:nvCxnSpPr>
            <p:spPr>
              <a:xfrm flipH="1">
                <a:off x="3349305" y="1732889"/>
                <a:ext cx="108585" cy="5753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>
                <a:stCxn id="196" idx="7"/>
                <a:endCxn id="198" idx="3"/>
              </p:cNvCxnSpPr>
              <p:nvPr/>
            </p:nvCxnSpPr>
            <p:spPr>
              <a:xfrm flipV="1">
                <a:off x="3365469" y="1931934"/>
                <a:ext cx="436301" cy="3829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组合 123"/>
            <p:cNvGrpSpPr/>
            <p:nvPr/>
          </p:nvGrpSpPr>
          <p:grpSpPr>
            <a:xfrm>
              <a:off x="4593270" y="1157580"/>
              <a:ext cx="1106804" cy="1114424"/>
              <a:chOff x="4593270" y="1157580"/>
              <a:chExt cx="1106804" cy="1114424"/>
            </a:xfrm>
          </p:grpSpPr>
          <p:sp>
            <p:nvSpPr>
              <p:cNvPr id="176" name="流程图: 接点 175"/>
              <p:cNvSpPr/>
              <p:nvPr/>
            </p:nvSpPr>
            <p:spPr>
              <a:xfrm>
                <a:off x="4593270" y="16928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流程图: 接点 176"/>
              <p:cNvSpPr/>
              <p:nvPr/>
            </p:nvSpPr>
            <p:spPr>
              <a:xfrm>
                <a:off x="4850445" y="16928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流程图: 接点 177"/>
              <p:cNvSpPr/>
              <p:nvPr/>
            </p:nvSpPr>
            <p:spPr>
              <a:xfrm>
                <a:off x="5130480" y="14204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流程图: 接点 178"/>
              <p:cNvSpPr/>
              <p:nvPr/>
            </p:nvSpPr>
            <p:spPr>
              <a:xfrm>
                <a:off x="5134290" y="11575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流程图: 接点 179"/>
              <p:cNvSpPr/>
              <p:nvPr/>
            </p:nvSpPr>
            <p:spPr>
              <a:xfrm>
                <a:off x="5654355" y="16947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流程图: 接点 180"/>
              <p:cNvSpPr/>
              <p:nvPr/>
            </p:nvSpPr>
            <p:spPr>
              <a:xfrm>
                <a:off x="5389560" y="16986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流程图: 接点 181"/>
              <p:cNvSpPr/>
              <p:nvPr/>
            </p:nvSpPr>
            <p:spPr>
              <a:xfrm>
                <a:off x="5119050" y="22262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流程图: 接点 182"/>
              <p:cNvSpPr/>
              <p:nvPr/>
            </p:nvSpPr>
            <p:spPr>
              <a:xfrm>
                <a:off x="5119050" y="1959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4" name="直接连接符 183"/>
              <p:cNvCxnSpPr>
                <a:stCxn id="182" idx="7"/>
                <a:endCxn id="180" idx="3"/>
              </p:cNvCxnSpPr>
              <p:nvPr/>
            </p:nvCxnSpPr>
            <p:spPr>
              <a:xfrm flipV="1">
                <a:off x="5158074" y="1733814"/>
                <a:ext cx="502976" cy="4991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 flipV="1">
                <a:off x="4615149" y="1211844"/>
                <a:ext cx="502976" cy="4991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>
                <a:stCxn id="179" idx="5"/>
                <a:endCxn id="180" idx="1"/>
              </p:cNvCxnSpPr>
              <p:nvPr/>
            </p:nvCxnSpPr>
            <p:spPr>
              <a:xfrm>
                <a:off x="5173314" y="1196604"/>
                <a:ext cx="487736" cy="504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4632294" y="1731909"/>
                <a:ext cx="487736" cy="504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>
                <a:stCxn id="178" idx="5"/>
                <a:endCxn id="181" idx="1"/>
              </p:cNvCxnSpPr>
              <p:nvPr/>
            </p:nvCxnSpPr>
            <p:spPr>
              <a:xfrm>
                <a:off x="5169504" y="1459494"/>
                <a:ext cx="226751" cy="2458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>
                <a:stCxn id="177" idx="5"/>
                <a:endCxn id="183" idx="1"/>
              </p:cNvCxnSpPr>
              <p:nvPr/>
            </p:nvCxnSpPr>
            <p:spPr>
              <a:xfrm>
                <a:off x="4889469" y="1731909"/>
                <a:ext cx="236276" cy="2343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>
                <a:stCxn id="178" idx="3"/>
                <a:endCxn id="177" idx="7"/>
              </p:cNvCxnSpPr>
              <p:nvPr/>
            </p:nvCxnSpPr>
            <p:spPr>
              <a:xfrm flipH="1">
                <a:off x="4889469" y="1459494"/>
                <a:ext cx="247706" cy="2400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>
                <a:stCxn id="181" idx="3"/>
                <a:endCxn id="183" idx="7"/>
              </p:cNvCxnSpPr>
              <p:nvPr/>
            </p:nvCxnSpPr>
            <p:spPr>
              <a:xfrm flipH="1">
                <a:off x="5158074" y="1737624"/>
                <a:ext cx="238181" cy="2286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/>
              <p:nvPr/>
            </p:nvCxnSpPr>
            <p:spPr>
              <a:xfrm flipH="1">
                <a:off x="5145720" y="1203299"/>
                <a:ext cx="3810" cy="2171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/>
              <p:nvPr/>
            </p:nvCxnSpPr>
            <p:spPr>
              <a:xfrm flipH="1">
                <a:off x="5140005" y="2012924"/>
                <a:ext cx="3810" cy="2171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/>
              <p:cNvCxnSpPr>
                <a:stCxn id="180" idx="2"/>
                <a:endCxn id="181" idx="6"/>
              </p:cNvCxnSpPr>
              <p:nvPr/>
            </p:nvCxnSpPr>
            <p:spPr>
              <a:xfrm flipH="1">
                <a:off x="5435279" y="1717650"/>
                <a:ext cx="219076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 flipH="1">
                <a:off x="4637084" y="1715745"/>
                <a:ext cx="219076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>
              <a:off x="6317023" y="1197585"/>
              <a:ext cx="1118234" cy="1028699"/>
              <a:chOff x="5846760" y="1197585"/>
              <a:chExt cx="1118234" cy="1028699"/>
            </a:xfrm>
          </p:grpSpPr>
          <p:sp>
            <p:nvSpPr>
              <p:cNvPr id="126" name="流程图: 接点 125"/>
              <p:cNvSpPr/>
              <p:nvPr/>
            </p:nvSpPr>
            <p:spPr>
              <a:xfrm>
                <a:off x="5846760" y="158811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流程图: 接点 126"/>
              <p:cNvSpPr/>
              <p:nvPr/>
            </p:nvSpPr>
            <p:spPr>
              <a:xfrm>
                <a:off x="6001065" y="16338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流程图: 接点 127"/>
              <p:cNvSpPr/>
              <p:nvPr/>
            </p:nvSpPr>
            <p:spPr>
              <a:xfrm>
                <a:off x="6214425" y="15423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流程图: 接点 128"/>
              <p:cNvSpPr/>
              <p:nvPr/>
            </p:nvSpPr>
            <p:spPr>
              <a:xfrm>
                <a:off x="6372540" y="138046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流程图: 接点 129"/>
              <p:cNvSpPr/>
              <p:nvPr/>
            </p:nvSpPr>
            <p:spPr>
              <a:xfrm>
                <a:off x="6363015" y="1197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流程图: 接点 130"/>
              <p:cNvSpPr/>
              <p:nvPr/>
            </p:nvSpPr>
            <p:spPr>
              <a:xfrm>
                <a:off x="6919275" y="15938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流程图: 接点 131"/>
              <p:cNvSpPr/>
              <p:nvPr/>
            </p:nvSpPr>
            <p:spPr>
              <a:xfrm>
                <a:off x="6740205" y="16338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流程图: 接点 132"/>
              <p:cNvSpPr/>
              <p:nvPr/>
            </p:nvSpPr>
            <p:spPr>
              <a:xfrm>
                <a:off x="6534465" y="154810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流程图: 接点 133"/>
              <p:cNvSpPr/>
              <p:nvPr/>
            </p:nvSpPr>
            <p:spPr>
              <a:xfrm>
                <a:off x="6437310" y="16490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流程图: 接点 134"/>
              <p:cNvSpPr/>
              <p:nvPr/>
            </p:nvSpPr>
            <p:spPr>
              <a:xfrm>
                <a:off x="6296340" y="1652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流程图: 接点 135"/>
              <p:cNvSpPr/>
              <p:nvPr/>
            </p:nvSpPr>
            <p:spPr>
              <a:xfrm>
                <a:off x="6277290" y="177670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流程图: 接点 136"/>
              <p:cNvSpPr/>
              <p:nvPr/>
            </p:nvSpPr>
            <p:spPr>
              <a:xfrm>
                <a:off x="6385875" y="18586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流程图: 接点 137"/>
              <p:cNvSpPr/>
              <p:nvPr/>
            </p:nvSpPr>
            <p:spPr>
              <a:xfrm>
                <a:off x="6473505" y="17709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流程图: 接点 138"/>
              <p:cNvSpPr/>
              <p:nvPr/>
            </p:nvSpPr>
            <p:spPr>
              <a:xfrm>
                <a:off x="6380160" y="1959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流程图: 接点 139"/>
              <p:cNvSpPr/>
              <p:nvPr/>
            </p:nvSpPr>
            <p:spPr>
              <a:xfrm>
                <a:off x="6176325" y="20376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流程图: 接点 140"/>
              <p:cNvSpPr/>
              <p:nvPr/>
            </p:nvSpPr>
            <p:spPr>
              <a:xfrm>
                <a:off x="6075360" y="218056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流程图: 接点 141"/>
              <p:cNvSpPr/>
              <p:nvPr/>
            </p:nvSpPr>
            <p:spPr>
              <a:xfrm>
                <a:off x="6677340" y="217866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流程图: 接点 142"/>
              <p:cNvSpPr/>
              <p:nvPr/>
            </p:nvSpPr>
            <p:spPr>
              <a:xfrm>
                <a:off x="6639240" y="2033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流程图: 接点 143"/>
              <p:cNvSpPr/>
              <p:nvPr/>
            </p:nvSpPr>
            <p:spPr>
              <a:xfrm>
                <a:off x="6635430" y="17862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5" name="直接连接符 144"/>
              <p:cNvCxnSpPr>
                <a:stCxn id="130" idx="3"/>
                <a:endCxn id="126" idx="7"/>
              </p:cNvCxnSpPr>
              <p:nvPr/>
            </p:nvCxnSpPr>
            <p:spPr>
              <a:xfrm flipH="1">
                <a:off x="5885784" y="1236609"/>
                <a:ext cx="483926" cy="3581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>
                <a:stCxn id="126" idx="4"/>
                <a:endCxn id="141" idx="1"/>
              </p:cNvCxnSpPr>
              <p:nvPr/>
            </p:nvCxnSpPr>
            <p:spPr>
              <a:xfrm>
                <a:off x="5869620" y="1633829"/>
                <a:ext cx="212435" cy="5534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>
                <a:stCxn id="139" idx="6"/>
                <a:endCxn id="143" idx="2"/>
              </p:cNvCxnSpPr>
              <p:nvPr/>
            </p:nvCxnSpPr>
            <p:spPr>
              <a:xfrm>
                <a:off x="6425879" y="1982445"/>
                <a:ext cx="213361" cy="742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>
                <a:stCxn id="141" idx="6"/>
                <a:endCxn id="142" idx="2"/>
              </p:cNvCxnSpPr>
              <p:nvPr/>
            </p:nvCxnSpPr>
            <p:spPr>
              <a:xfrm flipV="1">
                <a:off x="6121079" y="2201520"/>
                <a:ext cx="556261" cy="19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>
                <a:stCxn id="131" idx="4"/>
                <a:endCxn id="142" idx="7"/>
              </p:cNvCxnSpPr>
              <p:nvPr/>
            </p:nvCxnSpPr>
            <p:spPr>
              <a:xfrm flipH="1">
                <a:off x="6716364" y="1639544"/>
                <a:ext cx="225771" cy="5458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>
                <a:stCxn id="144" idx="4"/>
                <a:endCxn id="143" idx="0"/>
              </p:cNvCxnSpPr>
              <p:nvPr/>
            </p:nvCxnSpPr>
            <p:spPr>
              <a:xfrm>
                <a:off x="6658290" y="1831949"/>
                <a:ext cx="3810" cy="2019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>
                <a:stCxn id="143" idx="4"/>
                <a:endCxn id="142" idx="0"/>
              </p:cNvCxnSpPr>
              <p:nvPr/>
            </p:nvCxnSpPr>
            <p:spPr>
              <a:xfrm>
                <a:off x="6662100" y="2079599"/>
                <a:ext cx="38100" cy="990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>
                <a:stCxn id="132" idx="3"/>
                <a:endCxn id="144" idx="7"/>
              </p:cNvCxnSpPr>
              <p:nvPr/>
            </p:nvCxnSpPr>
            <p:spPr>
              <a:xfrm flipH="1">
                <a:off x="6674454" y="1672854"/>
                <a:ext cx="72446" cy="1200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>
                <a:stCxn id="138" idx="6"/>
                <a:endCxn id="144" idx="2"/>
              </p:cNvCxnSpPr>
              <p:nvPr/>
            </p:nvCxnSpPr>
            <p:spPr>
              <a:xfrm>
                <a:off x="6519224" y="1793850"/>
                <a:ext cx="116206" cy="152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>
                <a:stCxn id="133" idx="6"/>
                <a:endCxn id="132" idx="1"/>
              </p:cNvCxnSpPr>
              <p:nvPr/>
            </p:nvCxnSpPr>
            <p:spPr>
              <a:xfrm>
                <a:off x="6580184" y="1570965"/>
                <a:ext cx="166716" cy="695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>
                <a:stCxn id="129" idx="5"/>
                <a:endCxn id="133" idx="1"/>
              </p:cNvCxnSpPr>
              <p:nvPr/>
            </p:nvCxnSpPr>
            <p:spPr>
              <a:xfrm>
                <a:off x="6411564" y="1419489"/>
                <a:ext cx="129596" cy="1353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>
                <a:stCxn id="140" idx="3"/>
                <a:endCxn id="141" idx="7"/>
              </p:cNvCxnSpPr>
              <p:nvPr/>
            </p:nvCxnSpPr>
            <p:spPr>
              <a:xfrm flipH="1">
                <a:off x="6114384" y="2076714"/>
                <a:ext cx="68636" cy="1105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>
                <a:stCxn id="127" idx="7"/>
                <a:endCxn id="128" idx="2"/>
              </p:cNvCxnSpPr>
              <p:nvPr/>
            </p:nvCxnSpPr>
            <p:spPr>
              <a:xfrm flipV="1">
                <a:off x="6040089" y="1565250"/>
                <a:ext cx="174336" cy="752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>
                <a:stCxn id="127" idx="5"/>
                <a:endCxn id="159" idx="1"/>
              </p:cNvCxnSpPr>
              <p:nvPr/>
            </p:nvCxnSpPr>
            <p:spPr>
              <a:xfrm>
                <a:off x="6040089" y="1672854"/>
                <a:ext cx="91496" cy="1448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流程图: 接点 158"/>
              <p:cNvSpPr/>
              <p:nvPr/>
            </p:nvSpPr>
            <p:spPr>
              <a:xfrm>
                <a:off x="6124890" y="18109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0" name="直接连接符 159"/>
              <p:cNvCxnSpPr>
                <a:endCxn id="139" idx="3"/>
              </p:cNvCxnSpPr>
              <p:nvPr/>
            </p:nvCxnSpPr>
            <p:spPr>
              <a:xfrm flipV="1">
                <a:off x="6231255" y="1998609"/>
                <a:ext cx="155600" cy="473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>
                <a:stCxn id="159" idx="4"/>
                <a:endCxn id="140" idx="1"/>
              </p:cNvCxnSpPr>
              <p:nvPr/>
            </p:nvCxnSpPr>
            <p:spPr>
              <a:xfrm>
                <a:off x="6147750" y="1856714"/>
                <a:ext cx="35270" cy="187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>
                <a:stCxn id="132" idx="6"/>
                <a:endCxn id="131" idx="3"/>
              </p:cNvCxnSpPr>
              <p:nvPr/>
            </p:nvCxnSpPr>
            <p:spPr>
              <a:xfrm flipV="1">
                <a:off x="6785924" y="1632849"/>
                <a:ext cx="140046" cy="238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>
                <a:stCxn id="130" idx="5"/>
                <a:endCxn id="131" idx="1"/>
              </p:cNvCxnSpPr>
              <p:nvPr/>
            </p:nvCxnSpPr>
            <p:spPr>
              <a:xfrm>
                <a:off x="6402039" y="1236609"/>
                <a:ext cx="523931" cy="3639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>
                <a:stCxn id="129" idx="3"/>
                <a:endCxn id="128" idx="7"/>
              </p:cNvCxnSpPr>
              <p:nvPr/>
            </p:nvCxnSpPr>
            <p:spPr>
              <a:xfrm flipH="1">
                <a:off x="6253449" y="1419489"/>
                <a:ext cx="125786" cy="1295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>
                <a:stCxn id="130" idx="4"/>
                <a:endCxn id="129" idx="0"/>
              </p:cNvCxnSpPr>
              <p:nvPr/>
            </p:nvCxnSpPr>
            <p:spPr>
              <a:xfrm>
                <a:off x="6385875" y="1243304"/>
                <a:ext cx="9525" cy="1371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>
                <a:stCxn id="126" idx="5"/>
                <a:endCxn id="127" idx="2"/>
              </p:cNvCxnSpPr>
              <p:nvPr/>
            </p:nvCxnSpPr>
            <p:spPr>
              <a:xfrm>
                <a:off x="5885784" y="1627134"/>
                <a:ext cx="115281" cy="295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>
                <a:stCxn id="136" idx="0"/>
                <a:endCxn id="135" idx="3"/>
              </p:cNvCxnSpPr>
              <p:nvPr/>
            </p:nvCxnSpPr>
            <p:spPr>
              <a:xfrm flipV="1">
                <a:off x="6300150" y="1691904"/>
                <a:ext cx="2885" cy="848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>
                <a:stCxn id="159" idx="6"/>
                <a:endCxn id="136" idx="2"/>
              </p:cNvCxnSpPr>
              <p:nvPr/>
            </p:nvCxnSpPr>
            <p:spPr>
              <a:xfrm flipV="1">
                <a:off x="6170609" y="1799565"/>
                <a:ext cx="106681" cy="342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>
                <a:stCxn id="134" idx="2"/>
                <a:endCxn id="135" idx="6"/>
              </p:cNvCxnSpPr>
              <p:nvPr/>
            </p:nvCxnSpPr>
            <p:spPr>
              <a:xfrm flipH="1">
                <a:off x="6342059" y="1671930"/>
                <a:ext cx="95251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>
                <a:stCxn id="134" idx="4"/>
                <a:endCxn id="138" idx="1"/>
              </p:cNvCxnSpPr>
              <p:nvPr/>
            </p:nvCxnSpPr>
            <p:spPr>
              <a:xfrm>
                <a:off x="6460170" y="1694789"/>
                <a:ext cx="20030" cy="828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>
                <a:stCxn id="136" idx="5"/>
                <a:endCxn id="137" idx="1"/>
              </p:cNvCxnSpPr>
              <p:nvPr/>
            </p:nvCxnSpPr>
            <p:spPr>
              <a:xfrm>
                <a:off x="6316314" y="1815729"/>
                <a:ext cx="76256" cy="495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/>
              <p:cNvCxnSpPr>
                <a:stCxn id="138" idx="3"/>
                <a:endCxn id="137" idx="7"/>
              </p:cNvCxnSpPr>
              <p:nvPr/>
            </p:nvCxnSpPr>
            <p:spPr>
              <a:xfrm flipH="1">
                <a:off x="6424899" y="1810014"/>
                <a:ext cx="55301" cy="553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>
                <a:stCxn id="133" idx="3"/>
                <a:endCxn id="134" idx="7"/>
              </p:cNvCxnSpPr>
              <p:nvPr/>
            </p:nvCxnSpPr>
            <p:spPr>
              <a:xfrm flipH="1">
                <a:off x="6476334" y="1587129"/>
                <a:ext cx="64826" cy="686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>
                <a:stCxn id="128" idx="5"/>
                <a:endCxn id="135" idx="1"/>
              </p:cNvCxnSpPr>
              <p:nvPr/>
            </p:nvCxnSpPr>
            <p:spPr>
              <a:xfrm>
                <a:off x="6253449" y="1581414"/>
                <a:ext cx="49586" cy="781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>
                <a:stCxn id="137" idx="4"/>
                <a:endCxn id="139" idx="0"/>
              </p:cNvCxnSpPr>
              <p:nvPr/>
            </p:nvCxnSpPr>
            <p:spPr>
              <a:xfrm flipH="1">
                <a:off x="6403020" y="1904339"/>
                <a:ext cx="5715" cy="552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组合 223"/>
          <p:cNvGrpSpPr/>
          <p:nvPr/>
        </p:nvGrpSpPr>
        <p:grpSpPr>
          <a:xfrm>
            <a:off x="2843029" y="3747959"/>
            <a:ext cx="6141719" cy="1266824"/>
            <a:chOff x="2843029" y="3599426"/>
            <a:chExt cx="6141719" cy="1266824"/>
          </a:xfrm>
        </p:grpSpPr>
        <p:grpSp>
          <p:nvGrpSpPr>
            <p:cNvPr id="225" name="组合 224"/>
            <p:cNvGrpSpPr/>
            <p:nvPr/>
          </p:nvGrpSpPr>
          <p:grpSpPr>
            <a:xfrm>
              <a:off x="2860174" y="3621198"/>
              <a:ext cx="6103892" cy="1219200"/>
              <a:chOff x="1308506" y="1111860"/>
              <a:chExt cx="6103892" cy="1219200"/>
            </a:xfrm>
          </p:grpSpPr>
          <p:grpSp>
            <p:nvGrpSpPr>
              <p:cNvPr id="302" name="组合 301"/>
              <p:cNvGrpSpPr/>
              <p:nvPr/>
            </p:nvGrpSpPr>
            <p:grpSpPr>
              <a:xfrm>
                <a:off x="1308506" y="1111860"/>
                <a:ext cx="1074420" cy="1219200"/>
                <a:chOff x="2074860" y="1111860"/>
                <a:chExt cx="1074420" cy="1219200"/>
              </a:xfrm>
            </p:grpSpPr>
            <p:cxnSp>
              <p:nvCxnSpPr>
                <p:cNvPr id="360" name="直接连接符 359"/>
                <p:cNvCxnSpPr/>
                <p:nvPr/>
              </p:nvCxnSpPr>
              <p:spPr>
                <a:xfrm>
                  <a:off x="2074860" y="1134719"/>
                  <a:ext cx="7620" cy="11734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直接连接符 360"/>
                <p:cNvCxnSpPr/>
                <p:nvPr/>
              </p:nvCxnSpPr>
              <p:spPr>
                <a:xfrm>
                  <a:off x="2091024" y="1128024"/>
                  <a:ext cx="333431" cy="5696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/>
                <p:cNvCxnSpPr/>
                <p:nvPr/>
              </p:nvCxnSpPr>
              <p:spPr>
                <a:xfrm flipV="1">
                  <a:off x="2098644" y="1730004"/>
                  <a:ext cx="325811" cy="58489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直接连接符 362"/>
                <p:cNvCxnSpPr/>
                <p:nvPr/>
              </p:nvCxnSpPr>
              <p:spPr>
                <a:xfrm flipH="1" flipV="1">
                  <a:off x="2463479" y="1713840"/>
                  <a:ext cx="662941" cy="5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直接连接符 363"/>
                <p:cNvCxnSpPr/>
                <p:nvPr/>
              </p:nvCxnSpPr>
              <p:spPr>
                <a:xfrm>
                  <a:off x="2097719" y="1111860"/>
                  <a:ext cx="1035396" cy="590895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/>
                <p:cNvCxnSpPr/>
                <p:nvPr/>
              </p:nvCxnSpPr>
              <p:spPr>
                <a:xfrm flipH="1">
                  <a:off x="2105339" y="1741779"/>
                  <a:ext cx="1043941" cy="5892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3" name="组合 302"/>
              <p:cNvGrpSpPr/>
              <p:nvPr/>
            </p:nvGrpSpPr>
            <p:grpSpPr>
              <a:xfrm>
                <a:off x="2921116" y="1117682"/>
                <a:ext cx="1076325" cy="1205921"/>
                <a:chOff x="3321710" y="1108974"/>
                <a:chExt cx="1076325" cy="1205921"/>
              </a:xfrm>
            </p:grpSpPr>
            <p:cxnSp>
              <p:nvCxnSpPr>
                <p:cNvPr id="348" name="直接连接符 347"/>
                <p:cNvCxnSpPr/>
                <p:nvPr/>
              </p:nvCxnSpPr>
              <p:spPr>
                <a:xfrm>
                  <a:off x="3354039" y="1108974"/>
                  <a:ext cx="1043996" cy="59632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连接符 348"/>
                <p:cNvCxnSpPr/>
                <p:nvPr/>
              </p:nvCxnSpPr>
              <p:spPr>
                <a:xfrm>
                  <a:off x="3354039" y="1108974"/>
                  <a:ext cx="448656" cy="393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/>
                <p:cNvCxnSpPr/>
                <p:nvPr/>
              </p:nvCxnSpPr>
              <p:spPr>
                <a:xfrm>
                  <a:off x="3337875" y="1115669"/>
                  <a:ext cx="120015" cy="57150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接连接符 350"/>
                <p:cNvCxnSpPr/>
                <p:nvPr/>
              </p:nvCxnSpPr>
              <p:spPr>
                <a:xfrm>
                  <a:off x="3474054" y="1726194"/>
                  <a:ext cx="321021" cy="189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连接符 351"/>
                <p:cNvCxnSpPr/>
                <p:nvPr/>
              </p:nvCxnSpPr>
              <p:spPr>
                <a:xfrm flipH="1">
                  <a:off x="3817935" y="1525244"/>
                  <a:ext cx="7620" cy="36766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连接符 352"/>
                <p:cNvCxnSpPr/>
                <p:nvPr/>
              </p:nvCxnSpPr>
              <p:spPr>
                <a:xfrm flipV="1">
                  <a:off x="3488055" y="1518549"/>
                  <a:ext cx="321335" cy="1730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直接连接符 353"/>
                <p:cNvCxnSpPr/>
                <p:nvPr/>
              </p:nvCxnSpPr>
              <p:spPr>
                <a:xfrm>
                  <a:off x="3841719" y="1518549"/>
                  <a:ext cx="556316" cy="18674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接连接符 354"/>
                <p:cNvCxnSpPr/>
                <p:nvPr/>
              </p:nvCxnSpPr>
              <p:spPr>
                <a:xfrm flipV="1">
                  <a:off x="3840794" y="1721460"/>
                  <a:ext cx="550546" cy="1943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/>
                <p:cNvCxnSpPr/>
                <p:nvPr/>
              </p:nvCxnSpPr>
              <p:spPr>
                <a:xfrm flipV="1">
                  <a:off x="3365469" y="1737624"/>
                  <a:ext cx="1032566" cy="5772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接连接符 356"/>
                <p:cNvCxnSpPr/>
                <p:nvPr/>
              </p:nvCxnSpPr>
              <p:spPr>
                <a:xfrm>
                  <a:off x="3321710" y="1108974"/>
                  <a:ext cx="11430" cy="120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直接连接符 357"/>
                <p:cNvCxnSpPr/>
                <p:nvPr/>
              </p:nvCxnSpPr>
              <p:spPr>
                <a:xfrm flipH="1">
                  <a:off x="3349305" y="1732889"/>
                  <a:ext cx="108585" cy="57531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直接连接符 358"/>
                <p:cNvCxnSpPr>
                  <a:stCxn id="271" idx="7"/>
                </p:cNvCxnSpPr>
                <p:nvPr/>
              </p:nvCxnSpPr>
              <p:spPr>
                <a:xfrm flipV="1">
                  <a:off x="3361659" y="1931934"/>
                  <a:ext cx="440111" cy="37724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组合 303"/>
              <p:cNvGrpSpPr/>
              <p:nvPr/>
            </p:nvGrpSpPr>
            <p:grpSpPr>
              <a:xfrm>
                <a:off x="4615149" y="1196604"/>
                <a:ext cx="1045901" cy="1040186"/>
                <a:chOff x="4615149" y="1196604"/>
                <a:chExt cx="1045901" cy="1040186"/>
              </a:xfrm>
            </p:grpSpPr>
            <p:cxnSp>
              <p:nvCxnSpPr>
                <p:cNvPr id="336" name="直接连接符 335"/>
                <p:cNvCxnSpPr/>
                <p:nvPr/>
              </p:nvCxnSpPr>
              <p:spPr>
                <a:xfrm flipV="1">
                  <a:off x="5158074" y="1733814"/>
                  <a:ext cx="502976" cy="4991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/>
                <p:cNvCxnSpPr/>
                <p:nvPr/>
              </p:nvCxnSpPr>
              <p:spPr>
                <a:xfrm flipV="1">
                  <a:off x="4615149" y="1211844"/>
                  <a:ext cx="502976" cy="4991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直接连接符 337"/>
                <p:cNvCxnSpPr/>
                <p:nvPr/>
              </p:nvCxnSpPr>
              <p:spPr>
                <a:xfrm>
                  <a:off x="5173314" y="1196604"/>
                  <a:ext cx="487736" cy="50488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直接连接符 338"/>
                <p:cNvCxnSpPr/>
                <p:nvPr/>
              </p:nvCxnSpPr>
              <p:spPr>
                <a:xfrm>
                  <a:off x="4632294" y="1731909"/>
                  <a:ext cx="487736" cy="5048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连接符 339"/>
                <p:cNvCxnSpPr/>
                <p:nvPr/>
              </p:nvCxnSpPr>
              <p:spPr>
                <a:xfrm>
                  <a:off x="5169504" y="1459494"/>
                  <a:ext cx="226751" cy="24580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/>
                <p:cNvCxnSpPr/>
                <p:nvPr/>
              </p:nvCxnSpPr>
              <p:spPr>
                <a:xfrm>
                  <a:off x="4889469" y="1731909"/>
                  <a:ext cx="236276" cy="2343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连接符 341"/>
                <p:cNvCxnSpPr/>
                <p:nvPr/>
              </p:nvCxnSpPr>
              <p:spPr>
                <a:xfrm flipH="1">
                  <a:off x="4889469" y="1459494"/>
                  <a:ext cx="247706" cy="24008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直接连接符 342"/>
                <p:cNvCxnSpPr/>
                <p:nvPr/>
              </p:nvCxnSpPr>
              <p:spPr>
                <a:xfrm flipH="1">
                  <a:off x="5158074" y="1737624"/>
                  <a:ext cx="238181" cy="2286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直接连接符 343"/>
                <p:cNvCxnSpPr/>
                <p:nvPr/>
              </p:nvCxnSpPr>
              <p:spPr>
                <a:xfrm flipH="1">
                  <a:off x="5145720" y="1203299"/>
                  <a:ext cx="3810" cy="2171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连接符 344"/>
                <p:cNvCxnSpPr/>
                <p:nvPr/>
              </p:nvCxnSpPr>
              <p:spPr>
                <a:xfrm flipH="1">
                  <a:off x="5140005" y="2012924"/>
                  <a:ext cx="3810" cy="21717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/>
                <p:cNvCxnSpPr/>
                <p:nvPr/>
              </p:nvCxnSpPr>
              <p:spPr>
                <a:xfrm flipH="1">
                  <a:off x="5435279" y="1717650"/>
                  <a:ext cx="219076" cy="38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/>
                <p:cNvCxnSpPr/>
                <p:nvPr/>
              </p:nvCxnSpPr>
              <p:spPr>
                <a:xfrm flipH="1">
                  <a:off x="4637084" y="1715745"/>
                  <a:ext cx="219076" cy="3810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组合 304"/>
              <p:cNvGrpSpPr/>
              <p:nvPr/>
            </p:nvGrpSpPr>
            <p:grpSpPr>
              <a:xfrm>
                <a:off x="6339883" y="1236609"/>
                <a:ext cx="1072515" cy="966816"/>
                <a:chOff x="5869620" y="1236609"/>
                <a:chExt cx="1072515" cy="966816"/>
              </a:xfrm>
            </p:grpSpPr>
            <p:cxnSp>
              <p:nvCxnSpPr>
                <p:cNvPr id="306" name="直接连接符 305"/>
                <p:cNvCxnSpPr/>
                <p:nvPr/>
              </p:nvCxnSpPr>
              <p:spPr>
                <a:xfrm flipH="1">
                  <a:off x="5885784" y="1236609"/>
                  <a:ext cx="483926" cy="35819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/>
                <p:cNvCxnSpPr/>
                <p:nvPr/>
              </p:nvCxnSpPr>
              <p:spPr>
                <a:xfrm>
                  <a:off x="5869620" y="1633829"/>
                  <a:ext cx="212435" cy="55343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/>
                <p:cNvCxnSpPr/>
                <p:nvPr/>
              </p:nvCxnSpPr>
              <p:spPr>
                <a:xfrm>
                  <a:off x="6425879" y="1982445"/>
                  <a:ext cx="213361" cy="742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308"/>
                <p:cNvCxnSpPr/>
                <p:nvPr/>
              </p:nvCxnSpPr>
              <p:spPr>
                <a:xfrm flipV="1">
                  <a:off x="6121079" y="2201520"/>
                  <a:ext cx="556261" cy="19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连接符 309"/>
                <p:cNvCxnSpPr/>
                <p:nvPr/>
              </p:nvCxnSpPr>
              <p:spPr>
                <a:xfrm flipH="1">
                  <a:off x="6716364" y="1639544"/>
                  <a:ext cx="225771" cy="5458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/>
                <p:cNvCxnSpPr/>
                <p:nvPr/>
              </p:nvCxnSpPr>
              <p:spPr>
                <a:xfrm>
                  <a:off x="6658290" y="1831949"/>
                  <a:ext cx="3810" cy="20193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接连接符 311"/>
                <p:cNvCxnSpPr/>
                <p:nvPr/>
              </p:nvCxnSpPr>
              <p:spPr>
                <a:xfrm>
                  <a:off x="6662100" y="2079599"/>
                  <a:ext cx="38100" cy="9906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直接连接符 312"/>
                <p:cNvCxnSpPr/>
                <p:nvPr/>
              </p:nvCxnSpPr>
              <p:spPr>
                <a:xfrm flipH="1">
                  <a:off x="6674454" y="1672854"/>
                  <a:ext cx="72446" cy="12007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/>
                <p:cNvCxnSpPr/>
                <p:nvPr/>
              </p:nvCxnSpPr>
              <p:spPr>
                <a:xfrm>
                  <a:off x="6519224" y="1793850"/>
                  <a:ext cx="116206" cy="152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接连接符 314"/>
                <p:cNvCxnSpPr/>
                <p:nvPr/>
              </p:nvCxnSpPr>
              <p:spPr>
                <a:xfrm>
                  <a:off x="6580184" y="1570965"/>
                  <a:ext cx="166716" cy="69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接连接符 315"/>
                <p:cNvCxnSpPr/>
                <p:nvPr/>
              </p:nvCxnSpPr>
              <p:spPr>
                <a:xfrm>
                  <a:off x="6411564" y="1419489"/>
                  <a:ext cx="129596" cy="13531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/>
                <p:cNvCxnSpPr/>
                <p:nvPr/>
              </p:nvCxnSpPr>
              <p:spPr>
                <a:xfrm flipH="1">
                  <a:off x="6114384" y="2076714"/>
                  <a:ext cx="68636" cy="11054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接连接符 317"/>
                <p:cNvCxnSpPr/>
                <p:nvPr/>
              </p:nvCxnSpPr>
              <p:spPr>
                <a:xfrm flipV="1">
                  <a:off x="6040089" y="1565250"/>
                  <a:ext cx="174336" cy="752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连接符 318"/>
                <p:cNvCxnSpPr/>
                <p:nvPr/>
              </p:nvCxnSpPr>
              <p:spPr>
                <a:xfrm>
                  <a:off x="6040089" y="1672854"/>
                  <a:ext cx="91496" cy="14483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/>
                <p:cNvCxnSpPr/>
                <p:nvPr/>
              </p:nvCxnSpPr>
              <p:spPr>
                <a:xfrm flipV="1">
                  <a:off x="6231255" y="1998609"/>
                  <a:ext cx="155600" cy="4736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/>
                <p:cNvCxnSpPr/>
                <p:nvPr/>
              </p:nvCxnSpPr>
              <p:spPr>
                <a:xfrm>
                  <a:off x="6147750" y="1856714"/>
                  <a:ext cx="35270" cy="1876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/>
                <p:cNvCxnSpPr/>
                <p:nvPr/>
              </p:nvCxnSpPr>
              <p:spPr>
                <a:xfrm flipV="1">
                  <a:off x="6785924" y="1632849"/>
                  <a:ext cx="140046" cy="238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连接符 322"/>
                <p:cNvCxnSpPr/>
                <p:nvPr/>
              </p:nvCxnSpPr>
              <p:spPr>
                <a:xfrm>
                  <a:off x="6402039" y="1236609"/>
                  <a:ext cx="523931" cy="36391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/>
                <p:cNvCxnSpPr/>
                <p:nvPr/>
              </p:nvCxnSpPr>
              <p:spPr>
                <a:xfrm flipH="1">
                  <a:off x="6253449" y="1419489"/>
                  <a:ext cx="125786" cy="12959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/>
                <p:cNvCxnSpPr/>
                <p:nvPr/>
              </p:nvCxnSpPr>
              <p:spPr>
                <a:xfrm>
                  <a:off x="6385875" y="1243304"/>
                  <a:ext cx="9525" cy="13716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/>
                <p:cNvCxnSpPr/>
                <p:nvPr/>
              </p:nvCxnSpPr>
              <p:spPr>
                <a:xfrm>
                  <a:off x="5885784" y="1627134"/>
                  <a:ext cx="115281" cy="2955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/>
                <p:cNvCxnSpPr/>
                <p:nvPr/>
              </p:nvCxnSpPr>
              <p:spPr>
                <a:xfrm flipV="1">
                  <a:off x="6300150" y="1691904"/>
                  <a:ext cx="2885" cy="848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/>
                <p:cNvCxnSpPr/>
                <p:nvPr/>
              </p:nvCxnSpPr>
              <p:spPr>
                <a:xfrm flipV="1">
                  <a:off x="6170609" y="1799565"/>
                  <a:ext cx="106681" cy="34290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/>
                <p:cNvCxnSpPr/>
                <p:nvPr/>
              </p:nvCxnSpPr>
              <p:spPr>
                <a:xfrm flipH="1">
                  <a:off x="6342059" y="1671930"/>
                  <a:ext cx="95251" cy="38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/>
                <p:cNvCxnSpPr/>
                <p:nvPr/>
              </p:nvCxnSpPr>
              <p:spPr>
                <a:xfrm>
                  <a:off x="6460170" y="1694789"/>
                  <a:ext cx="20030" cy="8289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/>
                <p:cNvCxnSpPr/>
                <p:nvPr/>
              </p:nvCxnSpPr>
              <p:spPr>
                <a:xfrm>
                  <a:off x="6316314" y="1815729"/>
                  <a:ext cx="76256" cy="4958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/>
                <p:cNvCxnSpPr/>
                <p:nvPr/>
              </p:nvCxnSpPr>
              <p:spPr>
                <a:xfrm flipH="1">
                  <a:off x="6424899" y="1810014"/>
                  <a:ext cx="55301" cy="553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/>
                <p:cNvCxnSpPr/>
                <p:nvPr/>
              </p:nvCxnSpPr>
              <p:spPr>
                <a:xfrm flipH="1">
                  <a:off x="6476334" y="1587129"/>
                  <a:ext cx="64826" cy="6863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/>
                <p:cNvCxnSpPr/>
                <p:nvPr/>
              </p:nvCxnSpPr>
              <p:spPr>
                <a:xfrm>
                  <a:off x="6253449" y="1581414"/>
                  <a:ext cx="49586" cy="7816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/>
                <p:cNvCxnSpPr/>
                <p:nvPr/>
              </p:nvCxnSpPr>
              <p:spPr>
                <a:xfrm flipH="1">
                  <a:off x="6403020" y="1904339"/>
                  <a:ext cx="5715" cy="5524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6" name="直接连接符 225"/>
            <p:cNvCxnSpPr/>
            <p:nvPr/>
          </p:nvCxnSpPr>
          <p:spPr>
            <a:xfrm>
              <a:off x="2876338" y="3637362"/>
              <a:ext cx="337241" cy="56584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>
              <a:off x="2860174" y="3644057"/>
              <a:ext cx="7620" cy="117348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2890653" y="4251117"/>
              <a:ext cx="1043941" cy="58928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>
              <a:off x="3248793" y="4223178"/>
              <a:ext cx="662941" cy="508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flipH="1">
              <a:off x="4625128" y="4036595"/>
              <a:ext cx="335336" cy="175316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 flipV="1">
              <a:off x="4625128" y="4244240"/>
              <a:ext cx="321021" cy="18957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flipH="1">
              <a:off x="4991868" y="4239506"/>
              <a:ext cx="550546" cy="19431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 flipH="1">
              <a:off x="4516543" y="4255670"/>
              <a:ext cx="1032566" cy="57727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>
              <a:off x="4472784" y="3627020"/>
              <a:ext cx="11430" cy="120592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>
              <a:off x="4505113" y="3627020"/>
              <a:ext cx="448656" cy="39341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6441137" y="3968832"/>
              <a:ext cx="247706" cy="240086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flipH="1">
              <a:off x="6709742" y="4246962"/>
              <a:ext cx="238181" cy="22865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H="1">
              <a:off x="6183962" y="3705942"/>
              <a:ext cx="508691" cy="50297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6709742" y="4243152"/>
              <a:ext cx="502977" cy="49916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 flipV="1">
              <a:off x="6183962" y="4241247"/>
              <a:ext cx="493451" cy="50107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flipH="1" flipV="1">
              <a:off x="6427803" y="4233628"/>
              <a:ext cx="249610" cy="24199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V="1">
              <a:off x="6705008" y="3712637"/>
              <a:ext cx="3810" cy="21717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V="1">
              <a:off x="6986947" y="4226988"/>
              <a:ext cx="219076" cy="381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>
              <a:off x="8602115" y="4080303"/>
              <a:ext cx="166716" cy="6956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>
              <a:off x="8407806" y="3752642"/>
              <a:ext cx="9525" cy="13716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 flipH="1">
              <a:off x="7907715" y="3745947"/>
              <a:ext cx="483926" cy="35819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7891551" y="4143167"/>
              <a:ext cx="212435" cy="55343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 flipV="1">
              <a:off x="8143010" y="4710858"/>
              <a:ext cx="556261" cy="1905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/>
            <p:nvPr/>
          </p:nvCxnSpPr>
          <p:spPr>
            <a:xfrm flipH="1">
              <a:off x="8738295" y="4148882"/>
              <a:ext cx="225771" cy="54581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/>
            <p:nvPr/>
          </p:nvCxnSpPr>
          <p:spPr>
            <a:xfrm flipV="1">
              <a:off x="8807855" y="4142187"/>
              <a:ext cx="140046" cy="2384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/>
            <p:cNvCxnSpPr/>
            <p:nvPr/>
          </p:nvCxnSpPr>
          <p:spPr>
            <a:xfrm flipV="1">
              <a:off x="8062020" y="4074588"/>
              <a:ext cx="174336" cy="75275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/>
            <p:nvPr/>
          </p:nvCxnSpPr>
          <p:spPr>
            <a:xfrm flipV="1">
              <a:off x="8275380" y="3928827"/>
              <a:ext cx="125786" cy="129596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/>
            <p:cNvCxnSpPr/>
            <p:nvPr/>
          </p:nvCxnSpPr>
          <p:spPr>
            <a:xfrm>
              <a:off x="8062020" y="4182192"/>
              <a:ext cx="91496" cy="14483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/>
            <p:cNvCxnSpPr/>
            <p:nvPr/>
          </p:nvCxnSpPr>
          <p:spPr>
            <a:xfrm>
              <a:off x="8169681" y="4366052"/>
              <a:ext cx="35270" cy="18767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/>
            <p:nvPr/>
          </p:nvCxnSpPr>
          <p:spPr>
            <a:xfrm flipV="1">
              <a:off x="8243975" y="4507947"/>
              <a:ext cx="164811" cy="6194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/>
            <p:cNvCxnSpPr/>
            <p:nvPr/>
          </p:nvCxnSpPr>
          <p:spPr>
            <a:xfrm>
              <a:off x="8447810" y="4491783"/>
              <a:ext cx="213361" cy="74295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>
              <a:off x="8680221" y="4341287"/>
              <a:ext cx="3810" cy="20193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>
              <a:off x="8541155" y="4303188"/>
              <a:ext cx="116206" cy="1524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 flipV="1">
              <a:off x="8446830" y="4319352"/>
              <a:ext cx="55301" cy="5530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 flipH="1" flipV="1">
              <a:off x="8338245" y="4325067"/>
              <a:ext cx="76256" cy="4958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 flipV="1">
              <a:off x="8322081" y="4201242"/>
              <a:ext cx="2885" cy="8480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 flipV="1">
              <a:off x="8498265" y="4096467"/>
              <a:ext cx="64826" cy="6863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 flipV="1">
              <a:off x="8363990" y="4181268"/>
              <a:ext cx="95251" cy="381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流程图: 接点 263"/>
            <p:cNvSpPr/>
            <p:nvPr/>
          </p:nvSpPr>
          <p:spPr>
            <a:xfrm>
              <a:off x="2852554" y="48110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流程图: 接点 264"/>
            <p:cNvSpPr/>
            <p:nvPr/>
          </p:nvSpPr>
          <p:spPr>
            <a:xfrm>
              <a:off x="3915544" y="421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流程图: 接点 265"/>
            <p:cNvSpPr/>
            <p:nvPr/>
          </p:nvSpPr>
          <p:spPr>
            <a:xfrm>
              <a:off x="3197359" y="42014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流程图: 接点 266"/>
            <p:cNvSpPr/>
            <p:nvPr/>
          </p:nvSpPr>
          <p:spPr>
            <a:xfrm>
              <a:off x="2843029" y="35994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流程图: 接点 267"/>
            <p:cNvSpPr/>
            <p:nvPr/>
          </p:nvSpPr>
          <p:spPr>
            <a:xfrm>
              <a:off x="4591819" y="42071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流程图: 接点 268"/>
            <p:cNvSpPr/>
            <p:nvPr/>
          </p:nvSpPr>
          <p:spPr>
            <a:xfrm>
              <a:off x="4460374" y="35994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流程图: 接点 269"/>
            <p:cNvSpPr/>
            <p:nvPr/>
          </p:nvSpPr>
          <p:spPr>
            <a:xfrm>
              <a:off x="6687319" y="392899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流程图: 接点 270"/>
            <p:cNvSpPr/>
            <p:nvPr/>
          </p:nvSpPr>
          <p:spPr>
            <a:xfrm>
              <a:off x="4473709" y="48205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流程图: 接点 271"/>
            <p:cNvSpPr/>
            <p:nvPr/>
          </p:nvSpPr>
          <p:spPr>
            <a:xfrm>
              <a:off x="4942339" y="44223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流程图: 接点 272"/>
            <p:cNvSpPr/>
            <p:nvPr/>
          </p:nvSpPr>
          <p:spPr>
            <a:xfrm>
              <a:off x="4955674" y="40147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流程图: 接点 273"/>
            <p:cNvSpPr/>
            <p:nvPr/>
          </p:nvSpPr>
          <p:spPr>
            <a:xfrm>
              <a:off x="5529079" y="42166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流程图: 接点 274"/>
            <p:cNvSpPr/>
            <p:nvPr/>
          </p:nvSpPr>
          <p:spPr>
            <a:xfrm>
              <a:off x="6150109" y="42052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流程图: 接点 275"/>
            <p:cNvSpPr/>
            <p:nvPr/>
          </p:nvSpPr>
          <p:spPr>
            <a:xfrm>
              <a:off x="6393949" y="4199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流程图: 接点 276"/>
            <p:cNvSpPr/>
            <p:nvPr/>
          </p:nvSpPr>
          <p:spPr>
            <a:xfrm>
              <a:off x="6934969" y="42090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流程图: 接点 277"/>
            <p:cNvSpPr/>
            <p:nvPr/>
          </p:nvSpPr>
          <p:spPr>
            <a:xfrm>
              <a:off x="6666364" y="44681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流程图: 接点 278"/>
            <p:cNvSpPr/>
            <p:nvPr/>
          </p:nvSpPr>
          <p:spPr>
            <a:xfrm>
              <a:off x="6666364" y="47252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流程图: 接点 279"/>
            <p:cNvSpPr/>
            <p:nvPr/>
          </p:nvSpPr>
          <p:spPr>
            <a:xfrm>
              <a:off x="6689224" y="36661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流程图: 接点 280"/>
            <p:cNvSpPr/>
            <p:nvPr/>
          </p:nvSpPr>
          <p:spPr>
            <a:xfrm>
              <a:off x="7203574" y="42090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流程图: 接点 281"/>
            <p:cNvSpPr/>
            <p:nvPr/>
          </p:nvSpPr>
          <p:spPr>
            <a:xfrm>
              <a:off x="8388484" y="37156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流程图: 接点 282"/>
            <p:cNvSpPr/>
            <p:nvPr/>
          </p:nvSpPr>
          <p:spPr>
            <a:xfrm>
              <a:off x="8237989" y="404329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流程图: 接点 283"/>
            <p:cNvSpPr/>
            <p:nvPr/>
          </p:nvSpPr>
          <p:spPr>
            <a:xfrm>
              <a:off x="8394199" y="389279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流程图: 接点 284"/>
            <p:cNvSpPr/>
            <p:nvPr/>
          </p:nvSpPr>
          <p:spPr>
            <a:xfrm>
              <a:off x="8013199" y="414235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流程图: 接点 285"/>
            <p:cNvSpPr/>
            <p:nvPr/>
          </p:nvSpPr>
          <p:spPr>
            <a:xfrm>
              <a:off x="7866514" y="41023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流程图: 接点 286"/>
            <p:cNvSpPr/>
            <p:nvPr/>
          </p:nvSpPr>
          <p:spPr>
            <a:xfrm>
              <a:off x="8144644" y="43195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流程图: 接点 287"/>
            <p:cNvSpPr/>
            <p:nvPr/>
          </p:nvSpPr>
          <p:spPr>
            <a:xfrm>
              <a:off x="8188459" y="4544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流程图: 接点 288"/>
            <p:cNvSpPr/>
            <p:nvPr/>
          </p:nvSpPr>
          <p:spPr>
            <a:xfrm>
              <a:off x="8702809" y="46833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流程图: 接点 289"/>
            <p:cNvSpPr/>
            <p:nvPr/>
          </p:nvSpPr>
          <p:spPr>
            <a:xfrm>
              <a:off x="8097019" y="4689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流程图: 接点 290"/>
            <p:cNvSpPr/>
            <p:nvPr/>
          </p:nvSpPr>
          <p:spPr>
            <a:xfrm>
              <a:off x="8455159" y="415759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流程图: 接点 291"/>
            <p:cNvSpPr/>
            <p:nvPr/>
          </p:nvSpPr>
          <p:spPr>
            <a:xfrm>
              <a:off x="8304664" y="415759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流程图: 接点 292"/>
            <p:cNvSpPr/>
            <p:nvPr/>
          </p:nvSpPr>
          <p:spPr>
            <a:xfrm>
              <a:off x="8300854" y="428903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流程图: 接点 293"/>
            <p:cNvSpPr/>
            <p:nvPr/>
          </p:nvSpPr>
          <p:spPr>
            <a:xfrm>
              <a:off x="8413249" y="43671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5" name="流程图: 接点 294"/>
            <p:cNvSpPr/>
            <p:nvPr/>
          </p:nvSpPr>
          <p:spPr>
            <a:xfrm>
              <a:off x="8401819" y="44719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6" name="流程图: 接点 295"/>
            <p:cNvSpPr/>
            <p:nvPr/>
          </p:nvSpPr>
          <p:spPr>
            <a:xfrm>
              <a:off x="8658994" y="45481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7" name="流程图: 接点 296"/>
            <p:cNvSpPr/>
            <p:nvPr/>
          </p:nvSpPr>
          <p:spPr>
            <a:xfrm>
              <a:off x="8752339" y="41404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流程图: 接点 297"/>
            <p:cNvSpPr/>
            <p:nvPr/>
          </p:nvSpPr>
          <p:spPr>
            <a:xfrm>
              <a:off x="8658994" y="43004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9" name="流程图: 接点 298"/>
            <p:cNvSpPr/>
            <p:nvPr/>
          </p:nvSpPr>
          <p:spPr>
            <a:xfrm>
              <a:off x="8550409" y="40528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0" name="流程图: 接点 299"/>
            <p:cNvSpPr/>
            <p:nvPr/>
          </p:nvSpPr>
          <p:spPr>
            <a:xfrm>
              <a:off x="8491354" y="42776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1" name="流程图: 接点 300"/>
            <p:cNvSpPr/>
            <p:nvPr/>
          </p:nvSpPr>
          <p:spPr>
            <a:xfrm>
              <a:off x="8939029" y="41099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6" name="直接连接符 365"/>
          <p:cNvCxnSpPr/>
          <p:nvPr/>
        </p:nvCxnSpPr>
        <p:spPr>
          <a:xfrm>
            <a:off x="2911898" y="5494102"/>
            <a:ext cx="337241" cy="56584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/>
          <p:nvPr/>
        </p:nvCxnSpPr>
        <p:spPr>
          <a:xfrm>
            <a:off x="2895734" y="5500797"/>
            <a:ext cx="7620" cy="117348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接连接符 367"/>
          <p:cNvCxnSpPr/>
          <p:nvPr/>
        </p:nvCxnSpPr>
        <p:spPr>
          <a:xfrm flipH="1">
            <a:off x="2926213" y="6107857"/>
            <a:ext cx="1043941" cy="58928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接连接符 368"/>
          <p:cNvCxnSpPr/>
          <p:nvPr/>
        </p:nvCxnSpPr>
        <p:spPr>
          <a:xfrm>
            <a:off x="3284353" y="6079918"/>
            <a:ext cx="662941" cy="508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接连接符 369"/>
          <p:cNvCxnSpPr/>
          <p:nvPr/>
        </p:nvCxnSpPr>
        <p:spPr>
          <a:xfrm flipH="1">
            <a:off x="4660688" y="5893335"/>
            <a:ext cx="335336" cy="17531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/>
        </p:nvCxnSpPr>
        <p:spPr>
          <a:xfrm flipH="1" flipV="1">
            <a:off x="4660688" y="6100980"/>
            <a:ext cx="321021" cy="18957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/>
        </p:nvCxnSpPr>
        <p:spPr>
          <a:xfrm flipH="1">
            <a:off x="5027428" y="6096246"/>
            <a:ext cx="550546" cy="19431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/>
        </p:nvCxnSpPr>
        <p:spPr>
          <a:xfrm flipH="1">
            <a:off x="4552103" y="6112410"/>
            <a:ext cx="1032566" cy="57727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/>
        </p:nvCxnSpPr>
        <p:spPr>
          <a:xfrm>
            <a:off x="4508344" y="5483760"/>
            <a:ext cx="11430" cy="120592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/>
        </p:nvCxnSpPr>
        <p:spPr>
          <a:xfrm>
            <a:off x="4534958" y="5495190"/>
            <a:ext cx="454371" cy="38198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/>
        </p:nvCxnSpPr>
        <p:spPr>
          <a:xfrm flipH="1">
            <a:off x="6476697" y="5825572"/>
            <a:ext cx="247706" cy="24008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/>
        </p:nvCxnSpPr>
        <p:spPr>
          <a:xfrm flipH="1">
            <a:off x="6745302" y="6103702"/>
            <a:ext cx="238181" cy="22865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/>
        </p:nvCxnSpPr>
        <p:spPr>
          <a:xfrm flipH="1">
            <a:off x="6219522" y="5562682"/>
            <a:ext cx="508691" cy="50297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/>
        </p:nvCxnSpPr>
        <p:spPr>
          <a:xfrm flipH="1">
            <a:off x="6745302" y="6099892"/>
            <a:ext cx="502977" cy="49916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/>
        </p:nvCxnSpPr>
        <p:spPr>
          <a:xfrm flipH="1" flipV="1">
            <a:off x="6219522" y="6097987"/>
            <a:ext cx="493451" cy="50107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/>
        </p:nvCxnSpPr>
        <p:spPr>
          <a:xfrm flipH="1" flipV="1">
            <a:off x="6463363" y="6090368"/>
            <a:ext cx="249610" cy="24199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/>
        </p:nvCxnSpPr>
        <p:spPr>
          <a:xfrm flipV="1">
            <a:off x="6740568" y="5569377"/>
            <a:ext cx="3810" cy="21717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接连接符 382"/>
          <p:cNvCxnSpPr/>
          <p:nvPr/>
        </p:nvCxnSpPr>
        <p:spPr>
          <a:xfrm flipV="1">
            <a:off x="7022507" y="6083728"/>
            <a:ext cx="219076" cy="381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/>
        </p:nvCxnSpPr>
        <p:spPr>
          <a:xfrm>
            <a:off x="8637675" y="5937043"/>
            <a:ext cx="166716" cy="6956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/>
        </p:nvCxnSpPr>
        <p:spPr>
          <a:xfrm>
            <a:off x="8443366" y="5609382"/>
            <a:ext cx="9525" cy="13716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7943275" y="5602687"/>
            <a:ext cx="483926" cy="35819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/>
        </p:nvCxnSpPr>
        <p:spPr>
          <a:xfrm>
            <a:off x="7927111" y="5999907"/>
            <a:ext cx="212435" cy="55343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/>
        </p:nvCxnSpPr>
        <p:spPr>
          <a:xfrm flipV="1">
            <a:off x="8178570" y="6567598"/>
            <a:ext cx="556261" cy="1905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接连接符 388"/>
          <p:cNvCxnSpPr/>
          <p:nvPr/>
        </p:nvCxnSpPr>
        <p:spPr>
          <a:xfrm flipH="1">
            <a:off x="8773855" y="6005622"/>
            <a:ext cx="225771" cy="54581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接连接符 389"/>
          <p:cNvCxnSpPr/>
          <p:nvPr/>
        </p:nvCxnSpPr>
        <p:spPr>
          <a:xfrm flipV="1">
            <a:off x="8843415" y="5998927"/>
            <a:ext cx="140046" cy="2384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>
            <a:stCxn id="24" idx="7"/>
          </p:cNvCxnSpPr>
          <p:nvPr/>
        </p:nvCxnSpPr>
        <p:spPr>
          <a:xfrm flipV="1">
            <a:off x="8098214" y="5931329"/>
            <a:ext cx="173702" cy="7609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/>
          <p:cNvCxnSpPr/>
          <p:nvPr/>
        </p:nvCxnSpPr>
        <p:spPr>
          <a:xfrm flipV="1">
            <a:off x="8310940" y="5785567"/>
            <a:ext cx="125786" cy="12959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/>
          <p:cNvCxnSpPr/>
          <p:nvPr/>
        </p:nvCxnSpPr>
        <p:spPr>
          <a:xfrm>
            <a:off x="8097580" y="6038932"/>
            <a:ext cx="91496" cy="14483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接连接符 393"/>
          <p:cNvCxnSpPr>
            <a:endCxn id="37" idx="1"/>
          </p:cNvCxnSpPr>
          <p:nvPr/>
        </p:nvCxnSpPr>
        <p:spPr>
          <a:xfrm>
            <a:off x="8205241" y="6222792"/>
            <a:ext cx="35904" cy="188488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直接连接符 394"/>
          <p:cNvCxnSpPr/>
          <p:nvPr/>
        </p:nvCxnSpPr>
        <p:spPr>
          <a:xfrm flipV="1">
            <a:off x="8279535" y="6364687"/>
            <a:ext cx="164811" cy="6194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接连接符 395"/>
          <p:cNvCxnSpPr/>
          <p:nvPr/>
        </p:nvCxnSpPr>
        <p:spPr>
          <a:xfrm>
            <a:off x="8483370" y="6348523"/>
            <a:ext cx="213361" cy="74295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接连接符 396"/>
          <p:cNvCxnSpPr/>
          <p:nvPr/>
        </p:nvCxnSpPr>
        <p:spPr>
          <a:xfrm>
            <a:off x="8715781" y="6198027"/>
            <a:ext cx="3810" cy="20193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接连接符 397"/>
          <p:cNvCxnSpPr/>
          <p:nvPr/>
        </p:nvCxnSpPr>
        <p:spPr>
          <a:xfrm>
            <a:off x="8576715" y="6159928"/>
            <a:ext cx="116206" cy="1524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接连接符 398"/>
          <p:cNvCxnSpPr/>
          <p:nvPr/>
        </p:nvCxnSpPr>
        <p:spPr>
          <a:xfrm flipV="1">
            <a:off x="8482390" y="6176092"/>
            <a:ext cx="55301" cy="5530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/>
          <p:cNvCxnSpPr/>
          <p:nvPr/>
        </p:nvCxnSpPr>
        <p:spPr>
          <a:xfrm flipH="1" flipV="1">
            <a:off x="8373805" y="6181807"/>
            <a:ext cx="76256" cy="4958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 flipV="1">
            <a:off x="8357641" y="6057982"/>
            <a:ext cx="2885" cy="8480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连接符 401"/>
          <p:cNvCxnSpPr/>
          <p:nvPr/>
        </p:nvCxnSpPr>
        <p:spPr>
          <a:xfrm flipV="1">
            <a:off x="8533825" y="5953207"/>
            <a:ext cx="64826" cy="6863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连接符 402"/>
          <p:cNvCxnSpPr/>
          <p:nvPr/>
        </p:nvCxnSpPr>
        <p:spPr>
          <a:xfrm flipV="1">
            <a:off x="8399550" y="6038008"/>
            <a:ext cx="95251" cy="381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圆角矩形 5"/>
          <p:cNvSpPr/>
          <p:nvPr/>
        </p:nvSpPr>
        <p:spPr>
          <a:xfrm>
            <a:off x="2697480" y="1857260"/>
            <a:ext cx="6325639" cy="1526740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8" name="组合 467"/>
          <p:cNvGrpSpPr/>
          <p:nvPr/>
        </p:nvGrpSpPr>
        <p:grpSpPr>
          <a:xfrm>
            <a:off x="85678" y="4013998"/>
            <a:ext cx="2390809" cy="1035002"/>
            <a:chOff x="85678" y="4013998"/>
            <a:chExt cx="2390809" cy="1035002"/>
          </a:xfrm>
        </p:grpSpPr>
        <p:pic>
          <p:nvPicPr>
            <p:cNvPr id="467" name="图片 46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15" y="4013998"/>
              <a:ext cx="2165872" cy="1035002"/>
            </a:xfrm>
            <a:prstGeom prst="rect">
              <a:avLst/>
            </a:prstGeom>
          </p:spPr>
        </p:pic>
        <p:pic>
          <p:nvPicPr>
            <p:cNvPr id="407" name="图片 40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8" y="4057614"/>
              <a:ext cx="91613" cy="89322"/>
            </a:xfrm>
            <a:prstGeom prst="rect">
              <a:avLst/>
            </a:prstGeom>
          </p:spPr>
        </p:pic>
      </p:grpSp>
      <p:grpSp>
        <p:nvGrpSpPr>
          <p:cNvPr id="450" name="组合 449"/>
          <p:cNvGrpSpPr/>
          <p:nvPr/>
        </p:nvGrpSpPr>
        <p:grpSpPr>
          <a:xfrm>
            <a:off x="86926" y="5519687"/>
            <a:ext cx="1933213" cy="761132"/>
            <a:chOff x="86926" y="5519687"/>
            <a:chExt cx="1933213" cy="761132"/>
          </a:xfrm>
        </p:grpSpPr>
        <p:pic>
          <p:nvPicPr>
            <p:cNvPr id="449" name="图片 44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62" y="5519687"/>
              <a:ext cx="1708277" cy="761132"/>
            </a:xfrm>
            <a:prstGeom prst="rect">
              <a:avLst/>
            </a:prstGeom>
          </p:spPr>
        </p:pic>
        <p:pic>
          <p:nvPicPr>
            <p:cNvPr id="410" name="图片 40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6" y="5563305"/>
              <a:ext cx="91613" cy="89322"/>
            </a:xfrm>
            <a:prstGeom prst="rect">
              <a:avLst/>
            </a:prstGeom>
          </p:spPr>
        </p:pic>
      </p:grpSp>
      <p:grpSp>
        <p:nvGrpSpPr>
          <p:cNvPr id="472" name="组合 471"/>
          <p:cNvGrpSpPr/>
          <p:nvPr/>
        </p:nvGrpSpPr>
        <p:grpSpPr>
          <a:xfrm>
            <a:off x="85678" y="2098966"/>
            <a:ext cx="2059879" cy="985933"/>
            <a:chOff x="85678" y="2098966"/>
            <a:chExt cx="2059879" cy="985933"/>
          </a:xfrm>
        </p:grpSpPr>
        <p:pic>
          <p:nvPicPr>
            <p:cNvPr id="471" name="图片 47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14" y="2098966"/>
              <a:ext cx="1834943" cy="985933"/>
            </a:xfrm>
            <a:prstGeom prst="rect">
              <a:avLst/>
            </a:prstGeom>
          </p:spPr>
        </p:pic>
        <p:pic>
          <p:nvPicPr>
            <p:cNvPr id="413" name="图片 4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8" y="2142582"/>
              <a:ext cx="91613" cy="89322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59" y="1549072"/>
            <a:ext cx="3405718" cy="21185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914650" y="3632200"/>
            <a:ext cx="1096963" cy="1551800"/>
            <a:chOff x="2914650" y="3632200"/>
            <a:chExt cx="1096963" cy="1551800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/>
          </p:nvGraphicFramePr>
          <p:xfrm>
            <a:off x="3239085" y="4114335"/>
            <a:ext cx="104274" cy="234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2" name="AxMath" r:id="rId20" imgW="914400" imgH="914400" progId="Equation.AxMath">
                    <p:embed/>
                  </p:oleObj>
                </mc:Choice>
                <mc:Fallback>
                  <p:oleObj name="AxMath" r:id="rId20" imgW="914400" imgH="914400" progId="Equation.AxMath">
                    <p:embed/>
                    <p:pic>
                      <p:nvPicPr>
                        <p:cNvPr id="0" name="图片 2149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239085" y="4114335"/>
                          <a:ext cx="104274" cy="2346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5" name="对象 404"/>
            <p:cNvGraphicFramePr>
              <a:graphicFrameLocks noChangeAspect="1"/>
            </p:cNvGraphicFramePr>
            <p:nvPr/>
          </p:nvGraphicFramePr>
          <p:xfrm>
            <a:off x="2914650" y="3632200"/>
            <a:ext cx="115888" cy="234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3" name="AxMath" r:id="rId22" imgW="914400" imgH="914400" progId="Equation.AxMath">
                    <p:embed/>
                  </p:oleObj>
                </mc:Choice>
                <mc:Fallback>
                  <p:oleObj name="AxMath" r:id="rId22" imgW="914400" imgH="914400" progId="Equation.AxMath">
                    <p:embed/>
                    <p:pic>
                      <p:nvPicPr>
                        <p:cNvPr id="0" name="对象 1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2914650" y="3632200"/>
                          <a:ext cx="115888" cy="234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6" name="对象 405"/>
            <p:cNvGraphicFramePr>
              <a:graphicFrameLocks noChangeAspect="1"/>
            </p:cNvGraphicFramePr>
            <p:nvPr/>
          </p:nvGraphicFramePr>
          <p:xfrm>
            <a:off x="2952000" y="4950638"/>
            <a:ext cx="120650" cy="233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4" name="AxMath" r:id="rId24" imgW="914400" imgH="914400" progId="Equation.AxMath">
                    <p:embed/>
                  </p:oleObj>
                </mc:Choice>
                <mc:Fallback>
                  <p:oleObj name="AxMath" r:id="rId24" imgW="914400" imgH="914400" progId="Equation.AxMath">
                    <p:embed/>
                    <p:pic>
                      <p:nvPicPr>
                        <p:cNvPr id="0" name="对象 404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2952000" y="4950638"/>
                          <a:ext cx="120650" cy="2333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8" name="对象 407"/>
            <p:cNvGraphicFramePr>
              <a:graphicFrameLocks noChangeAspect="1"/>
            </p:cNvGraphicFramePr>
            <p:nvPr/>
          </p:nvGraphicFramePr>
          <p:xfrm>
            <a:off x="3889375" y="4138613"/>
            <a:ext cx="122238" cy="233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5" name="AxMath" r:id="rId26" imgW="914400" imgH="914400" progId="Equation.AxMath">
                    <p:embed/>
                  </p:oleObj>
                </mc:Choice>
                <mc:Fallback>
                  <p:oleObj name="AxMath" r:id="rId26" imgW="914400" imgH="914400" progId="Equation.AxMath">
                    <p:embed/>
                    <p:pic>
                      <p:nvPicPr>
                        <p:cNvPr id="0" name="对象 405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3889375" y="4138613"/>
                          <a:ext cx="122238" cy="2333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25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25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2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2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2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0"/>
                            </p:stCondLst>
                            <p:childTnLst>
                              <p:par>
                                <p:cTn id="1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2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25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5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2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5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2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500"/>
                            </p:stCondLst>
                            <p:childTnLst>
                              <p:par>
                                <p:cTn id="1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2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000"/>
                            </p:stCondLst>
                            <p:childTnLst>
                              <p:par>
                                <p:cTn id="1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6" dur="25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25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25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8500"/>
                            </p:stCondLst>
                            <p:childTnLst>
                              <p:par>
                                <p:cTn id="1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2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2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9500"/>
                            </p:stCondLst>
                            <p:childTnLst>
                              <p:par>
                                <p:cTn id="2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2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bf NP} Class: another example - {\sc 3SAT} problem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0" y="175565"/>
            <a:ext cx="5506969" cy="2819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7" y="2942595"/>
            <a:ext cx="7488795" cy="5378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0" y="3865130"/>
            <a:ext cx="7416993" cy="2355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7" y="5277678"/>
            <a:ext cx="1177801" cy="2330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" y="5697379"/>
            <a:ext cx="5129418" cy="25067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" y="6129779"/>
            <a:ext cx="4825832" cy="22422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7" y="4485343"/>
            <a:ext cx="4318183" cy="2330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00" y="4485343"/>
            <a:ext cx="2589903" cy="17761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57000" y="729000"/>
            <a:ext cx="8023904" cy="2157133"/>
            <a:chOff x="578086" y="1134000"/>
            <a:chExt cx="7853920" cy="233480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78086" y="1614204"/>
              <a:ext cx="7853920" cy="1854605"/>
            </a:xfrm>
            <a:prstGeom prst="rect">
              <a:avLst/>
            </a:prstGeom>
          </p:spPr>
        </p:pic>
      </p:grpSp>
      <p:pic>
        <p:nvPicPr>
          <p:cNvPr id="17" name="图片 16" descr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857854"/>
            <a:ext cx="623402" cy="185954"/>
          </a:xfrm>
          <a:prstGeom prst="rect">
            <a:avLst/>
          </a:prstGeom>
        </p:spPr>
      </p:pic>
      <p:pic>
        <p:nvPicPr>
          <p:cNvPr id="24" name="图片 23" descr="%\documentclass[12pt]{article}&#10;\documentclass[a4paper, 12pt]{extarticle}&#10;\usepackage{amsmath}&#10;\pagestyle{empty}&#10;\usepackage{enumitem,xcolor}&#10;\usepackage{geometry}&#10;\geometry{a4paper,scale=0.58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CNF (Conjunctive Normal Form) $\Phi = C_1 \wedge C_2 ... \wedge C_k$, where each clause consists of exactly tree literals.\vspace{2mm}\\&#10;{\bf OUTPUT:}&#10;Is there an assignment of all $x_i$ such that all clauses $C_j$ are satisfied?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2" y="1269000"/>
            <a:ext cx="7149030" cy="1195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9"/>
            <a:ext cx="1100480" cy="216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" y="2394000"/>
            <a:ext cx="8226650" cy="8649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" y="1089000"/>
            <a:ext cx="8226650" cy="5524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" y="4011517"/>
            <a:ext cx="8226650" cy="1489965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81B213A-785F-4EAC-8DCF-9C4940906F72}"/>
              </a:ext>
            </a:extLst>
          </p:cNvPr>
          <p:cNvCxnSpPr/>
          <p:nvPr/>
        </p:nvCxnSpPr>
        <p:spPr>
          <a:xfrm>
            <a:off x="2277000" y="2979000"/>
            <a:ext cx="38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3832E0C-B53D-4213-B34B-DB9984C29AB9}"/>
              </a:ext>
            </a:extLst>
          </p:cNvPr>
          <p:cNvCxnSpPr/>
          <p:nvPr/>
        </p:nvCxnSpPr>
        <p:spPr>
          <a:xfrm>
            <a:off x="567000" y="4554000"/>
            <a:ext cx="405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5"/>
            <a:ext cx="943486" cy="239300"/>
          </a:xfrm>
          <a:prstGeom prst="rect">
            <a:avLst/>
          </a:prstGeom>
        </p:spPr>
      </p:pic>
      <p:grpSp>
        <p:nvGrpSpPr>
          <p:cNvPr id="581" name="组合 580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582" name="图片 58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583" name="图片 58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584" name="图片 5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4001"/>
            <a:ext cx="907600" cy="21754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9134" y="1899000"/>
            <a:ext cx="7920364" cy="2565000"/>
            <a:chOff x="649134" y="1764000"/>
            <a:chExt cx="7920364" cy="2565000"/>
          </a:xfrm>
        </p:grpSpPr>
        <p:pic>
          <p:nvPicPr>
            <p:cNvPr id="587" name="图片 58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3335" y="1764000"/>
              <a:ext cx="7780502" cy="1593441"/>
            </a:xfrm>
            <a:prstGeom prst="rect">
              <a:avLst/>
            </a:prstGeom>
          </p:spPr>
        </p:pic>
        <p:pic>
          <p:nvPicPr>
            <p:cNvPr id="588" name="图片 58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9134" y="2244203"/>
              <a:ext cx="7920364" cy="2084797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2" y="1888069"/>
              <a:ext cx="599471" cy="185954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2439000"/>
            <a:ext cx="3323035" cy="2330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2" y="2897661"/>
            <a:ext cx="5477086" cy="238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8" y="3362707"/>
            <a:ext cx="7124747" cy="5378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The main question: ${\bf P}  ={\bf NP}?$  &#10;&#10;\end{itemize}&#10;&#10;\end{document} 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0" y="954001"/>
            <a:ext cx="3330594" cy="235558"/>
          </a:xfrm>
          <a:prstGeom prst="rect">
            <a:avLst/>
          </a:prstGeom>
        </p:spPr>
      </p:pic>
      <p:pic>
        <p:nvPicPr>
          <p:cNvPr id="4" name="图片 3" descr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If {\bf P = NP}, then for a \texttt{Yes} instance, an efficient ``verifying'' a solution means an efficient ``finding'' a solution, and there will be efficient algorithms for {\sc SAT, Vertex Cover, Hamilton Cycle}, etc.&#10;\end{itemize}&#10;\end{document} 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3" y="1962824"/>
            <a:ext cx="7569421" cy="8250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587296"/>
            <a:ext cx="7044131" cy="23555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8" y="3024000"/>
            <a:ext cx="6457121" cy="23933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6892" y="4554000"/>
            <a:ext cx="6334716" cy="178841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5"/>
            <a:ext cx="1164496" cy="201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02000" y="2754000"/>
            <a:ext cx="7740000" cy="3960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1" y="954001"/>
            <a:ext cx="2010449" cy="233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313998"/>
            <a:ext cx="7542961" cy="6436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5"/>
            <a:ext cx="1164496" cy="201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00" y="2979000"/>
            <a:ext cx="3014894" cy="27131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usepackage{mathtools}&#10;&#10;\makeatletter&#10;\newcommand\fhcd[3][bin]{&#10;\csname math#1\endcsname{\mathchoice&#10;{\@fhcd\displaystyle{#2}{#3}}&#10;{\@fhcd\textstyle{#2}{#3}}&#10;{\@fhcd\scriptstyle{#2}{#3}}&#10;{\@fhcd\scriptscriptstyle{#2}{#3}}}}&#10;\newcommand\@fhcd[3]{&#10;\settowidth\@tempdima{$\m@th#1{#2}$}&#10;\settowidth\@tempdimb{$\m@th#1{#3}$}&#10;\ifdim\@tempdimb&gt;\@tempdima\@tempdima\@tempdimb\fi&#10;\kern.5\@tempdima\mathclap{#2}\mathclap{#3}\kern.5\@tempdima}&#10;\makeatother&#10;&#10;%自定义 等号与问号重叠&#10;\newcommand\dengwen{\fhcd[bin] ? =}&#10;&#10;\begin{document}&#10;&#10;\begin{itemize}&#10;\item[\textcolor{blue}{\LARGE\textbullet}]&#10;Due to the absence of progress of  {\bf P$\dengwen$NP} question, a more approachable&#10;question was posed:&#10;&#10;\end{itemize}&#10;&#10;\end{document} 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010354"/>
            <a:ext cx="8003642" cy="6508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75565"/>
            <a:ext cx="6746151" cy="2819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2766663"/>
            <a:ext cx="8043273" cy="9495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1796605"/>
            <a:ext cx="4555873" cy="28197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1" y="4404323"/>
            <a:ext cx="8012791" cy="664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4"/>
            <a:ext cx="6058732" cy="29417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12000" y="819000"/>
            <a:ext cx="7912497" cy="1194354"/>
            <a:chOff x="422448" y="4981575"/>
            <a:chExt cx="7861921" cy="138682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337" y="5554640"/>
              <a:ext cx="7856032" cy="81375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6" y="978249"/>
            <a:ext cx="3805952" cy="2332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507230"/>
            <a:ext cx="2525623" cy="281980"/>
          </a:xfrm>
          <a:prstGeom prst="rect">
            <a:avLst/>
          </a:prstGeom>
        </p:spPr>
      </p:pic>
      <p:sp>
        <p:nvSpPr>
          <p:cNvPr id="17" name="object 5"/>
          <p:cNvSpPr/>
          <p:nvPr/>
        </p:nvSpPr>
        <p:spPr>
          <a:xfrm>
            <a:off x="4887000" y="2425546"/>
            <a:ext cx="3873141" cy="41534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/>
          <p:cNvSpPr/>
          <p:nvPr/>
        </p:nvSpPr>
        <p:spPr>
          <a:xfrm>
            <a:off x="226950" y="2616970"/>
            <a:ext cx="4030050" cy="39620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405084" cy="28197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5" y="2178110"/>
            <a:ext cx="8726404" cy="5376189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46" name="组合 45"/>
          <p:cNvGrpSpPr/>
          <p:nvPr/>
        </p:nvGrpSpPr>
        <p:grpSpPr>
          <a:xfrm>
            <a:off x="3486150" y="943066"/>
            <a:ext cx="4997450" cy="1400686"/>
            <a:chOff x="4445000" y="1186762"/>
            <a:chExt cx="8229600" cy="2142895"/>
          </a:xfrm>
        </p:grpSpPr>
        <p:sp>
          <p:nvSpPr>
            <p:cNvPr id="47" name="云形标注 7"/>
            <p:cNvSpPr/>
            <p:nvPr/>
          </p:nvSpPr>
          <p:spPr>
            <a:xfrm>
              <a:off x="4445000" y="1186762"/>
              <a:ext cx="8229600" cy="2142895"/>
            </a:xfrm>
            <a:prstGeom prst="cloudCallout">
              <a:avLst>
                <a:gd name="adj1" fmla="val -1560"/>
                <a:gd name="adj2" fmla="val 113164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object 5"/>
            <p:cNvSpPr txBox="1"/>
            <p:nvPr/>
          </p:nvSpPr>
          <p:spPr>
            <a:xfrm>
              <a:off x="5486203" y="1611109"/>
              <a:ext cx="6019800" cy="1559603"/>
            </a:xfrm>
            <a:prstGeom prst="rect">
              <a:avLst/>
            </a:prstGeom>
          </p:spPr>
          <p:txBody>
            <a:bodyPr vert="horz" wrap="square" lIns="0" tIns="11584" rIns="0" bIns="0" rtlCol="0">
              <a:spAutoFit/>
            </a:bodyPr>
            <a:lstStyle/>
            <a:p>
              <a:pPr marL="11430" algn="just">
                <a:spcBef>
                  <a:spcPts val="90"/>
                </a:spcBef>
              </a:pPr>
              <a:r>
                <a:rPr lang="en-US" sz="1400" dirty="0">
                  <a:latin typeface="Times New Roman" panose="02020603050405020304"/>
                  <a:cs typeface="Times New Roman" panose="02020603050405020304"/>
                </a:rPr>
                <a:t>“Your task:  a good method for </a:t>
              </a:r>
              <a:r>
                <a:rPr lang="en-US" sz="1400" dirty="0">
                  <a:solidFill>
                    <a:srgbClr val="FF0000"/>
                  </a:solidFill>
                  <a:latin typeface="Times New Roman" panose="02020603050405020304"/>
                  <a:cs typeface="Times New Roman" panose="02020603050405020304"/>
                </a:rPr>
                <a:t>determining whether or not any given set of specifications for a new product can be met </a:t>
              </a:r>
              <a:r>
                <a:rPr lang="en-US" sz="1400" dirty="0">
                  <a:latin typeface="Times New Roman" panose="02020603050405020304"/>
                  <a:cs typeface="Times New Roman" panose="02020603050405020304"/>
                </a:rPr>
                <a:t>and, if so, for </a:t>
              </a:r>
              <a:r>
                <a:rPr lang="en-US" sz="1400" dirty="0">
                  <a:solidFill>
                    <a:srgbClr val="FF0000"/>
                  </a:solidFill>
                  <a:latin typeface="Times New Roman" panose="02020603050405020304"/>
                  <a:cs typeface="Times New Roman" panose="02020603050405020304"/>
                </a:rPr>
                <a:t>constructing  a design that meets them</a:t>
              </a:r>
              <a:r>
                <a:rPr lang="en-US" sz="1400" dirty="0">
                  <a:latin typeface="Times New Roman" panose="02020603050405020304"/>
                  <a:cs typeface="Times New Roman" panose="02020603050405020304"/>
                </a:rPr>
                <a:t>.”</a:t>
              </a:r>
              <a:endParaRPr sz="1400"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\textcolor{blue} {Recipe (to prove that $Y\in$ NP-complete):}&#10;\end{itemize}&#10;&#10;\end{document} 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00" y="2797748"/>
            <a:ext cx="5324078" cy="2865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75565"/>
            <a:ext cx="5058850" cy="2835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14" y="3432384"/>
            <a:ext cx="3214705" cy="2563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15" y="3912849"/>
            <a:ext cx="5147685" cy="25634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16" y="4394041"/>
            <a:ext cx="3338029" cy="25634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12000" y="819000"/>
            <a:ext cx="8145000" cy="1580908"/>
            <a:chOff x="612000" y="819000"/>
            <a:chExt cx="8145000" cy="1580908"/>
          </a:xfrm>
        </p:grpSpPr>
        <p:grpSp>
          <p:nvGrpSpPr>
            <p:cNvPr id="19" name="组合 18"/>
            <p:cNvGrpSpPr/>
            <p:nvPr/>
          </p:nvGrpSpPr>
          <p:grpSpPr>
            <a:xfrm>
              <a:off x="612000" y="819000"/>
              <a:ext cx="8145000" cy="1580908"/>
              <a:chOff x="422448" y="4981575"/>
              <a:chExt cx="7861921" cy="138682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2448" y="4981575"/>
                <a:ext cx="7754766" cy="812584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8337" y="5554640"/>
                <a:ext cx="7856032" cy="813755"/>
              </a:xfrm>
              <a:prstGeom prst="rect">
                <a:avLst/>
              </a:prstGeom>
            </p:spPr>
          </p:pic>
        </p:grpSp>
        <p:pic>
          <p:nvPicPr>
            <p:cNvPr id="24" name="图片 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00" y="1000850"/>
              <a:ext cx="1159809" cy="2152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003" y="1507232"/>
              <a:ext cx="7092320" cy="6095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3" y="3985802"/>
            <a:ext cx="5403337" cy="2819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0" y="175565"/>
            <a:ext cx="6688231" cy="28350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8" y="4506001"/>
            <a:ext cx="4206829" cy="25634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8" y="4986466"/>
            <a:ext cx="6648342" cy="25634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58" y="5467658"/>
            <a:ext cx="5760144" cy="25634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32000" y="729000"/>
            <a:ext cx="8505000" cy="1674443"/>
            <a:chOff x="578086" y="1134000"/>
            <a:chExt cx="7853920" cy="181236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8086" y="1614205"/>
              <a:ext cx="7853920" cy="1332156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2" y="857854"/>
            <a:ext cx="1274238" cy="1859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0" y="1250432"/>
            <a:ext cx="6895621" cy="93334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16257" y="2349000"/>
            <a:ext cx="3421487" cy="1507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2" y="175565"/>
            <a:ext cx="4747913" cy="2819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0" y="954000"/>
            <a:ext cx="4241471" cy="2563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5" y="1493998"/>
            <a:ext cx="7493586" cy="112929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2" y="954000"/>
            <a:ext cx="6680211" cy="25634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57000" y="1584000"/>
            <a:ext cx="8023904" cy="1845000"/>
            <a:chOff x="578086" y="1134000"/>
            <a:chExt cx="7853920" cy="199696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086" y="1614204"/>
              <a:ext cx="7853920" cy="1516763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1712853"/>
            <a:ext cx="1713212" cy="185954"/>
          </a:xfrm>
          <a:prstGeom prst="rect">
            <a:avLst/>
          </a:prstGeom>
        </p:spPr>
      </p:pic>
      <p:pic>
        <p:nvPicPr>
          <p:cNvPr id="4" name="图片 3" descr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graph $G=(V,E)$, and an integer $k$. \vspace{1.5mm}\\&#10;{\bf OUTPUT:}&#10;Is there a set of vertices $S  \subseteq V$, $|S| = k$, such that each edge has at least one of its endpoints in $S$?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1" y="2193310"/>
            <a:ext cx="6782007" cy="9318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2" y="175565"/>
            <a:ext cx="4747913" cy="281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9" y="954000"/>
            <a:ext cx="5794780" cy="256342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649134" y="1854000"/>
            <a:ext cx="7920364" cy="3195001"/>
            <a:chOff x="614037" y="2228269"/>
            <a:chExt cx="7920364" cy="3195001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8238" y="2228269"/>
              <a:ext cx="7780502" cy="1593441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4037" y="2708471"/>
              <a:ext cx="7920364" cy="271479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43" y="2352338"/>
              <a:ext cx="599471" cy="185954"/>
            </a:xfrm>
            <a:prstGeom prst="rect">
              <a:avLst/>
            </a:prstGeom>
          </p:spPr>
        </p:pic>
      </p:grpSp>
      <p:pic>
        <p:nvPicPr>
          <p:cNvPr id="6" name="图片 5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Given a {\sc Vertex Cover} instance $\langle G=(V, E),k\rangle$, we construct a&#10;{\sc Set Cover} instance $\langle U, \mathcal{S}, k\rangle$, such that $k$ sets from $\mathcal{S}$ can cover $U$ iff $G$ has a&#10;vertex cover of size $k$.&#10;&#10;\end{itemize}&#10;&#10;\end{document} 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2394000"/>
            <a:ext cx="7123490" cy="79989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7" y="3427162"/>
            <a:ext cx="1642623" cy="16879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75" y="3803847"/>
            <a:ext cx="1346598" cy="17635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75" y="4176477"/>
            <a:ext cx="6860218" cy="25067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2000" y="5284790"/>
            <a:ext cx="2520000" cy="145490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2555" y="5219180"/>
            <a:ext cx="3607907" cy="1589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2" y="175565"/>
            <a:ext cx="4747913" cy="281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9" y="954000"/>
            <a:ext cx="5794780" cy="25634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49134" y="1854000"/>
            <a:ext cx="7920364" cy="2801219"/>
            <a:chOff x="649134" y="1854000"/>
            <a:chExt cx="7920364" cy="280121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335" y="1854000"/>
              <a:ext cx="7780502" cy="15934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9134" y="2334203"/>
              <a:ext cx="7920364" cy="232101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978069"/>
              <a:ext cx="1503289" cy="23777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7" y="2394000"/>
            <a:ext cx="7120969" cy="49379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77" y="3033059"/>
            <a:ext cx="435849" cy="13856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03" y="3354970"/>
            <a:ext cx="4561302" cy="2103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00" y="3826338"/>
            <a:ext cx="4945504" cy="25067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2000" y="5284790"/>
            <a:ext cx="2520000" cy="14549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2555" y="5219180"/>
            <a:ext cx="3607907" cy="158978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015412" y="5951215"/>
            <a:ext cx="2294757" cy="246221"/>
            <a:chOff x="1017000" y="5623600"/>
            <a:chExt cx="2294757" cy="246221"/>
          </a:xfrm>
        </p:grpSpPr>
        <p:grpSp>
          <p:nvGrpSpPr>
            <p:cNvPr id="25" name="组合 24"/>
            <p:cNvGrpSpPr/>
            <p:nvPr/>
          </p:nvGrpSpPr>
          <p:grpSpPr>
            <a:xfrm>
              <a:off x="1017000" y="5623600"/>
              <a:ext cx="219932" cy="246221"/>
              <a:chOff x="637034" y="5268055"/>
              <a:chExt cx="219932" cy="246221"/>
            </a:xfrm>
          </p:grpSpPr>
          <p:sp>
            <p:nvSpPr>
              <p:cNvPr id="31" name="流程图: 接点 30"/>
              <p:cNvSpPr/>
              <p:nvPr/>
            </p:nvSpPr>
            <p:spPr>
              <a:xfrm>
                <a:off x="657000" y="5319000"/>
                <a:ext cx="180000" cy="18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637034" y="5268055"/>
                <a:ext cx="2199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CN" altLang="en-US" sz="1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069383" y="5623600"/>
              <a:ext cx="242374" cy="246221"/>
              <a:chOff x="637034" y="5268055"/>
              <a:chExt cx="242374" cy="246221"/>
            </a:xfrm>
          </p:grpSpPr>
          <p:sp>
            <p:nvSpPr>
              <p:cNvPr id="27" name="流程图: 接点 26"/>
              <p:cNvSpPr/>
              <p:nvPr/>
            </p:nvSpPr>
            <p:spPr>
              <a:xfrm>
                <a:off x="657000" y="5319000"/>
                <a:ext cx="180000" cy="18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37034" y="5268055"/>
                <a:ext cx="2423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sz="1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4548278" y="6035677"/>
            <a:ext cx="2993722" cy="579857"/>
            <a:chOff x="4548278" y="5639143"/>
            <a:chExt cx="2993722" cy="579857"/>
          </a:xfrm>
        </p:grpSpPr>
        <p:sp>
          <p:nvSpPr>
            <p:cNvPr id="42" name="矩形: 圆角 41"/>
            <p:cNvSpPr/>
            <p:nvPr/>
          </p:nvSpPr>
          <p:spPr>
            <a:xfrm>
              <a:off x="4548278" y="5639143"/>
              <a:ext cx="1350000" cy="250804"/>
            </a:xfrm>
            <a:prstGeom prst="round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6102000" y="5968196"/>
              <a:ext cx="1440000" cy="250804"/>
            </a:xfrm>
            <a:prstGeom prst="round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2" y="175565"/>
            <a:ext cx="4747913" cy="281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9" y="954000"/>
            <a:ext cx="5794780" cy="256342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649134" y="1854000"/>
            <a:ext cx="7920364" cy="2801219"/>
            <a:chOff x="649134" y="1854000"/>
            <a:chExt cx="7920364" cy="2801219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335" y="1854000"/>
              <a:ext cx="7780502" cy="1593441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9134" y="2334203"/>
              <a:ext cx="7920364" cy="232101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978069"/>
              <a:ext cx="1503289" cy="237777"/>
            </a:xfrm>
            <a:prstGeom prst="rect">
              <a:avLst/>
            </a:prstGeom>
          </p:spPr>
        </p:pic>
      </p:grpSp>
      <p:pic>
        <p:nvPicPr>
          <p:cNvPr id="34" name="图片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7" y="2394000"/>
            <a:ext cx="7120969" cy="49379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78" y="3033059"/>
            <a:ext cx="435849" cy="1385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28" y="3853247"/>
            <a:ext cx="5820983" cy="25067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49" y="3350365"/>
            <a:ext cx="3632919" cy="21036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2000" y="5284790"/>
            <a:ext cx="2520000" cy="145490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2555" y="5219180"/>
            <a:ext cx="3607907" cy="1589781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1015412" y="5951215"/>
            <a:ext cx="2294757" cy="246221"/>
            <a:chOff x="1017000" y="5623600"/>
            <a:chExt cx="2294757" cy="246221"/>
          </a:xfrm>
        </p:grpSpPr>
        <p:grpSp>
          <p:nvGrpSpPr>
            <p:cNvPr id="45" name="组合 44"/>
            <p:cNvGrpSpPr/>
            <p:nvPr/>
          </p:nvGrpSpPr>
          <p:grpSpPr>
            <a:xfrm>
              <a:off x="1017000" y="5623600"/>
              <a:ext cx="219932" cy="246221"/>
              <a:chOff x="637034" y="5268055"/>
              <a:chExt cx="219932" cy="246221"/>
            </a:xfrm>
          </p:grpSpPr>
          <p:sp>
            <p:nvSpPr>
              <p:cNvPr id="49" name="流程图: 接点 48"/>
              <p:cNvSpPr/>
              <p:nvPr/>
            </p:nvSpPr>
            <p:spPr>
              <a:xfrm>
                <a:off x="657000" y="5319000"/>
                <a:ext cx="180000" cy="18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637034" y="5268055"/>
                <a:ext cx="2199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CN" altLang="en-US" sz="1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069383" y="5623600"/>
              <a:ext cx="242374" cy="246221"/>
              <a:chOff x="637034" y="5268055"/>
              <a:chExt cx="242374" cy="246221"/>
            </a:xfrm>
          </p:grpSpPr>
          <p:sp>
            <p:nvSpPr>
              <p:cNvPr id="47" name="流程图: 接点 46"/>
              <p:cNvSpPr/>
              <p:nvPr/>
            </p:nvSpPr>
            <p:spPr>
              <a:xfrm>
                <a:off x="657000" y="5319000"/>
                <a:ext cx="180000" cy="18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637034" y="5268055"/>
                <a:ext cx="2423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sz="1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548278" y="6035677"/>
            <a:ext cx="2993722" cy="579857"/>
            <a:chOff x="4548278" y="5639143"/>
            <a:chExt cx="2993722" cy="579857"/>
          </a:xfrm>
        </p:grpSpPr>
        <p:sp>
          <p:nvSpPr>
            <p:cNvPr id="52" name="矩形: 圆角 51"/>
            <p:cNvSpPr/>
            <p:nvPr/>
          </p:nvSpPr>
          <p:spPr>
            <a:xfrm>
              <a:off x="4548278" y="5639143"/>
              <a:ext cx="1350000" cy="250804"/>
            </a:xfrm>
            <a:prstGeom prst="round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/>
            <p:cNvSpPr/>
            <p:nvPr/>
          </p:nvSpPr>
          <p:spPr>
            <a:xfrm>
              <a:off x="6102000" y="5968196"/>
              <a:ext cx="1440000" cy="250804"/>
            </a:xfrm>
            <a:prstGeom prst="round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2" y="175565"/>
            <a:ext cx="4747913" cy="281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3" y="2799000"/>
            <a:ext cx="5403337" cy="2819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0" y="175565"/>
            <a:ext cx="6688231" cy="28350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50" y="3319199"/>
            <a:ext cx="4206829" cy="25634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50" y="3799664"/>
            <a:ext cx="6648342" cy="25634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0" y="4280856"/>
            <a:ext cx="5760144" cy="25634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32000" y="729000"/>
            <a:ext cx="8505000" cy="1674443"/>
            <a:chOff x="578086" y="1134000"/>
            <a:chExt cx="7853920" cy="181236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8086" y="1614205"/>
              <a:ext cx="7853920" cy="1332156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2" y="857854"/>
            <a:ext cx="1274238" cy="1859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0" y="1250432"/>
            <a:ext cx="6895621" cy="933347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57000" y="4914000"/>
            <a:ext cx="7912497" cy="1080000"/>
            <a:chOff x="422448" y="4981575"/>
            <a:chExt cx="7861921" cy="125403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8337" y="5554639"/>
              <a:ext cx="7856032" cy="680974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5073248"/>
            <a:ext cx="993785" cy="184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0" y="5540578"/>
            <a:ext cx="3038726" cy="2563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73" y="-1786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0430" y="696445"/>
            <a:ext cx="7992070" cy="446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1328" y="328104"/>
            <a:ext cx="68927" cy="69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7454" y="160734"/>
            <a:ext cx="345312" cy="410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7000" y="259568"/>
            <a:ext cx="2610000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890" algn="l">
              <a:spcBef>
                <a:spcPts val="70"/>
              </a:spcBef>
              <a:tabLst>
                <a:tab pos="1449070" algn="l"/>
              </a:tabLst>
            </a:pPr>
            <a:r>
              <a:rPr sz="1970" b="0" spc="53" dirty="0">
                <a:latin typeface="Arial" panose="020B0604020202020204"/>
                <a:cs typeface="Arial" panose="020B0604020202020204"/>
              </a:rPr>
              <a:t>quiz</a:t>
            </a:r>
            <a:r>
              <a:rPr sz="1970" b="0" dirty="0">
                <a:latin typeface="Arial" panose="020B0604020202020204"/>
                <a:cs typeface="Arial" panose="020B0604020202020204"/>
              </a:rPr>
              <a:t> </a:t>
            </a:r>
            <a:endParaRPr sz="197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219" y="946547"/>
            <a:ext cx="8358188" cy="2499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890">
              <a:spcBef>
                <a:spcPts val="70"/>
              </a:spcBef>
            </a:pPr>
            <a:r>
              <a:rPr sz="1685" b="1" dirty="0">
                <a:latin typeface="DejaVu Sans"/>
                <a:cs typeface="DejaVu Sans"/>
              </a:rPr>
              <a:t>Suppose that </a:t>
            </a:r>
            <a:r>
              <a:rPr sz="1685" b="1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685" dirty="0">
                <a:latin typeface="Symbol" panose="05050102010706020507"/>
                <a:cs typeface="Symbol" panose="05050102010706020507"/>
              </a:rPr>
              <a:t></a:t>
            </a:r>
            <a:r>
              <a:rPr sz="16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45" b="1" dirty="0">
                <a:latin typeface="DejaVu Sans"/>
                <a:cs typeface="DejaVu Sans"/>
              </a:rPr>
              <a:t>NP-C</a:t>
            </a:r>
            <a:r>
              <a:rPr sz="1230" b="1" dirty="0">
                <a:latin typeface="DejaVu Sans"/>
                <a:cs typeface="DejaVu Sans"/>
              </a:rPr>
              <a:t>OMPLETE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, </a:t>
            </a:r>
            <a:r>
              <a:rPr sz="1685" b="1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1685" dirty="0">
                <a:latin typeface="Symbol" panose="05050102010706020507"/>
                <a:cs typeface="Symbol" panose="05050102010706020507"/>
              </a:rPr>
              <a:t></a:t>
            </a:r>
            <a:r>
              <a:rPr sz="16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45" b="1" dirty="0">
                <a:latin typeface="DejaVu Sans"/>
                <a:cs typeface="DejaVu Sans"/>
              </a:rPr>
              <a:t>NP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, </a:t>
            </a:r>
            <a:r>
              <a:rPr sz="1685" b="1" dirty="0">
                <a:latin typeface="DejaVu Sans"/>
                <a:cs typeface="DejaVu Sans"/>
              </a:rPr>
              <a:t>and </a:t>
            </a:r>
            <a:r>
              <a:rPr sz="1685" b="1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685" dirty="0">
                <a:latin typeface="Times New Roman" panose="02020603050405020304"/>
                <a:cs typeface="Times New Roman" panose="02020603050405020304"/>
              </a:rPr>
              <a:t>≤ </a:t>
            </a:r>
            <a:r>
              <a:rPr sz="1685" baseline="-19000" dirty="0">
                <a:latin typeface="Times New Roman" panose="02020603050405020304"/>
                <a:cs typeface="Times New Roman" panose="02020603050405020304"/>
              </a:rPr>
              <a:t>P </a:t>
            </a:r>
            <a:r>
              <a:rPr sz="1685" b="1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685" b="1" dirty="0">
                <a:latin typeface="DejaVu Sans"/>
                <a:cs typeface="DejaVu Sans"/>
              </a:rPr>
              <a:t>. Which can you infer?</a:t>
            </a:r>
            <a:endParaRPr sz="1685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250" dirty="0">
              <a:latin typeface="Times New Roman" panose="02020603050405020304"/>
              <a:cs typeface="Times New Roman" panose="02020603050405020304"/>
            </a:endParaRPr>
          </a:p>
          <a:p>
            <a:pPr marL="259080">
              <a:spcBef>
                <a:spcPts val="1785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dirty="0">
                <a:solidFill>
                  <a:schemeClr val="accent1">
                    <a:lumMod val="50000"/>
                  </a:schemeClr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A.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  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is </a:t>
            </a:r>
            <a:r>
              <a:rPr sz="1545" b="1" dirty="0">
                <a:latin typeface="DejaVu Sans"/>
                <a:cs typeface="DejaVu Sans"/>
              </a:rPr>
              <a:t>NP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-complete.</a:t>
            </a: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dirty="0">
                <a:solidFill>
                  <a:schemeClr val="accent1">
                    <a:lumMod val="50000"/>
                  </a:schemeClr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lang="en-US" sz="1685" dirty="0">
                <a:latin typeface="Trebuchet MS" panose="020B0603020202020204"/>
                <a:cs typeface="Trebuchet MS" panose="020B0603020202020204"/>
              </a:rPr>
              <a:t>.  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If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1685" dirty="0">
                <a:latin typeface="Symbol" panose="05050102010706020507"/>
                <a:cs typeface="Symbol" panose="05050102010706020507"/>
              </a:rPr>
              <a:t></a:t>
            </a:r>
            <a:r>
              <a:rPr sz="16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45" b="1" dirty="0">
                <a:latin typeface="DejaVu Sans"/>
                <a:cs typeface="DejaVu Sans"/>
              </a:rPr>
              <a:t>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, then </a:t>
            </a:r>
            <a:r>
              <a:rPr sz="1545" b="1" dirty="0">
                <a:latin typeface="DejaVu Sans"/>
                <a:cs typeface="DejaVu Sans"/>
              </a:rPr>
              <a:t>P ≠ NP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.</a:t>
            </a: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dirty="0">
                <a:solidFill>
                  <a:schemeClr val="accent1">
                    <a:lumMod val="50000"/>
                  </a:schemeClr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lang="en-US" sz="1685" dirty="0">
                <a:latin typeface="Trebuchet MS" panose="020B0603020202020204"/>
                <a:cs typeface="Trebuchet MS" panose="020B0603020202020204"/>
              </a:rPr>
              <a:t>.  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If </a:t>
            </a:r>
            <a:r>
              <a:rPr sz="1545" b="1" dirty="0">
                <a:latin typeface="DejaVu Sans"/>
                <a:cs typeface="DejaVu Sans"/>
              </a:rPr>
              <a:t>P ≠ NP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, then neither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nor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is in </a:t>
            </a:r>
            <a:r>
              <a:rPr sz="1545" b="1" dirty="0">
                <a:latin typeface="DejaVu Sans"/>
                <a:cs typeface="DejaVu Sans"/>
              </a:rPr>
              <a:t>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.</a:t>
            </a: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dirty="0">
                <a:solidFill>
                  <a:schemeClr val="accent1">
                    <a:lumMod val="50000"/>
                  </a:schemeClr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lang="en-US" sz="1685" dirty="0">
                <a:latin typeface="Trebuchet MS" panose="020B0603020202020204"/>
                <a:cs typeface="Trebuchet MS" panose="020B0603020202020204"/>
              </a:rPr>
              <a:t>.  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All of the above.</a:t>
            </a:r>
          </a:p>
        </p:txBody>
      </p:sp>
      <p:sp>
        <p:nvSpPr>
          <p:cNvPr id="9" name="object 9"/>
          <p:cNvSpPr/>
          <p:nvPr/>
        </p:nvSpPr>
        <p:spPr>
          <a:xfrm>
            <a:off x="741164" y="3071813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508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164" y="3071813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76200">
            <a:solidFill>
              <a:srgbClr val="FBE8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26069" y="233607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91439" y="60960"/>
                </a:lnTo>
                <a:lnTo>
                  <a:pt x="12191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61234" y="2272884"/>
            <a:ext cx="1176933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</a:pPr>
            <a:r>
              <a:rPr sz="1265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1125" spc="60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125" spc="-11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25" b="1" spc="4" dirty="0">
                <a:solidFill>
                  <a:srgbClr val="8D3124"/>
                </a:solidFill>
                <a:latin typeface="DejaVu Sans"/>
                <a:cs typeface="DejaVu Sans"/>
              </a:rPr>
              <a:t>NP</a:t>
            </a:r>
            <a:r>
              <a:rPr sz="1125" spc="4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-complete</a:t>
            </a:r>
            <a:endParaRPr sz="1125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24233" y="187173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91439" y="60960"/>
                </a:lnTo>
                <a:lnTo>
                  <a:pt x="12191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87961" y="1826400"/>
            <a:ext cx="2789634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125" spc="25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recipe </a:t>
            </a:r>
            <a:r>
              <a:rPr sz="1125" spc="35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1125" spc="70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proving </a:t>
            </a:r>
            <a:r>
              <a:rPr sz="1125" spc="14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that </a:t>
            </a:r>
            <a:r>
              <a:rPr sz="1125" spc="56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Y </a:t>
            </a:r>
            <a:r>
              <a:rPr sz="1125" spc="60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125" spc="-141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25" b="1" spc="4" dirty="0">
                <a:solidFill>
                  <a:srgbClr val="8D3124"/>
                </a:solidFill>
                <a:latin typeface="DejaVu Sans"/>
                <a:cs typeface="DejaVu Sans"/>
              </a:rPr>
              <a:t>NP</a:t>
            </a:r>
            <a:r>
              <a:rPr sz="1125" spc="4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-complete</a:t>
            </a:r>
            <a:endParaRPr sz="1125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1639" y="27825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31086" y="2728298"/>
            <a:ext cx="17256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</a:pPr>
            <a:r>
              <a:rPr sz="1265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125" spc="63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265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1125" spc="21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1125" spc="-53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25" b="1" spc="4" dirty="0">
                <a:solidFill>
                  <a:srgbClr val="8D3124"/>
                </a:solidFill>
                <a:latin typeface="DejaVu Sans"/>
                <a:cs typeface="DejaVu Sans"/>
              </a:rPr>
              <a:t>NP</a:t>
            </a:r>
            <a:r>
              <a:rPr sz="1125" spc="4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-complete</a:t>
            </a:r>
            <a:endParaRPr sz="1125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79585" y="1667717"/>
            <a:ext cx="3464719" cy="325934"/>
          </a:xfrm>
          <a:custGeom>
            <a:avLst/>
            <a:gdLst/>
            <a:ahLst/>
            <a:cxnLst/>
            <a:rect l="l" t="t" r="r" b="b"/>
            <a:pathLst>
              <a:path w="4927600" h="463550">
                <a:moveTo>
                  <a:pt x="0" y="0"/>
                </a:moveTo>
                <a:lnTo>
                  <a:pt x="4927523" y="0"/>
                </a:lnTo>
                <a:lnTo>
                  <a:pt x="4927523" y="463270"/>
                </a:lnTo>
                <a:lnTo>
                  <a:pt x="0" y="463270"/>
                </a:lnTo>
                <a:lnTo>
                  <a:pt x="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26070" y="2185639"/>
            <a:ext cx="2458789" cy="325934"/>
          </a:xfrm>
          <a:custGeom>
            <a:avLst/>
            <a:gdLst/>
            <a:ahLst/>
            <a:cxnLst/>
            <a:rect l="l" t="t" r="r" b="b"/>
            <a:pathLst>
              <a:path w="3496945" h="463550">
                <a:moveTo>
                  <a:pt x="0" y="0"/>
                </a:moveTo>
                <a:lnTo>
                  <a:pt x="3496614" y="0"/>
                </a:lnTo>
                <a:lnTo>
                  <a:pt x="3496614" y="463270"/>
                </a:lnTo>
                <a:lnTo>
                  <a:pt x="0" y="463270"/>
                </a:lnTo>
                <a:lnTo>
                  <a:pt x="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60934" y="2675504"/>
            <a:ext cx="2458789" cy="325934"/>
          </a:xfrm>
          <a:custGeom>
            <a:avLst/>
            <a:gdLst/>
            <a:ahLst/>
            <a:cxnLst/>
            <a:rect l="l" t="t" r="r" b="b"/>
            <a:pathLst>
              <a:path w="3496945" h="463550">
                <a:moveTo>
                  <a:pt x="0" y="0"/>
                </a:moveTo>
                <a:lnTo>
                  <a:pt x="3496627" y="0"/>
                </a:lnTo>
                <a:lnTo>
                  <a:pt x="3496627" y="463270"/>
                </a:lnTo>
                <a:lnTo>
                  <a:pt x="0" y="463270"/>
                </a:lnTo>
                <a:lnTo>
                  <a:pt x="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00" y="2979000"/>
            <a:ext cx="2428072" cy="2682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405084" cy="281979"/>
          </a:xfrm>
          <a:prstGeom prst="rect">
            <a:avLst/>
          </a:prstGeom>
        </p:spPr>
      </p:pic>
      <p:sp>
        <p:nvSpPr>
          <p:cNvPr id="15" name="object 3"/>
          <p:cNvSpPr txBox="1"/>
          <p:nvPr/>
        </p:nvSpPr>
        <p:spPr>
          <a:xfrm>
            <a:off x="567000" y="909000"/>
            <a:ext cx="809999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sz="2000" b="1" spc="-9" dirty="0">
                <a:solidFill>
                  <a:srgbClr val="00B050"/>
                </a:solidFill>
                <a:latin typeface="Times New Roman" panose="02020603050405020304"/>
                <a:cs typeface="Times New Roman" panose="02020603050405020304"/>
              </a:rPr>
              <a:t>Before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3000" y="2435531"/>
            <a:ext cx="8405965" cy="4753838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17" name="组合 16"/>
          <p:cNvGrpSpPr/>
          <p:nvPr/>
        </p:nvGrpSpPr>
        <p:grpSpPr>
          <a:xfrm>
            <a:off x="927000" y="1543384"/>
            <a:ext cx="4033167" cy="892147"/>
            <a:chOff x="3683000" y="3505200"/>
            <a:chExt cx="4876800" cy="1442111"/>
          </a:xfrm>
        </p:grpSpPr>
        <p:sp>
          <p:nvSpPr>
            <p:cNvPr id="18" name="云形标注 9"/>
            <p:cNvSpPr/>
            <p:nvPr/>
          </p:nvSpPr>
          <p:spPr>
            <a:xfrm>
              <a:off x="3683000" y="3505200"/>
              <a:ext cx="4876800" cy="1442111"/>
            </a:xfrm>
            <a:prstGeom prst="cloudCallout">
              <a:avLst>
                <a:gd name="adj1" fmla="val -41090"/>
                <a:gd name="adj2" fmla="val 123422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object 5"/>
            <p:cNvSpPr txBox="1"/>
            <p:nvPr/>
          </p:nvSpPr>
          <p:spPr>
            <a:xfrm>
              <a:off x="4336003" y="3825122"/>
              <a:ext cx="3810000" cy="504140"/>
            </a:xfrm>
            <a:prstGeom prst="rect">
              <a:avLst/>
            </a:prstGeom>
          </p:spPr>
          <p:txBody>
            <a:bodyPr vert="horz" wrap="square" lIns="0" tIns="11584" rIns="0" bIns="0" rtlCol="0">
              <a:spAutoFit/>
            </a:bodyPr>
            <a:lstStyle/>
            <a:p>
              <a:pPr marL="11430" algn="just">
                <a:spcBef>
                  <a:spcPts val="90"/>
                </a:spcBef>
              </a:pP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“I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can’t find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an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efficient algorithm,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I guess I’m just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too</a:t>
              </a:r>
              <a:r>
                <a:rPr lang="en-US" altLang="zh-CN" sz="1600" b="1" spc="-214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dumb.”</a:t>
              </a:r>
              <a:endParaRPr sz="1600"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9" name="object 3"/>
          <p:cNvSpPr txBox="1"/>
          <p:nvPr/>
        </p:nvSpPr>
        <p:spPr>
          <a:xfrm>
            <a:off x="1376999" y="906523"/>
            <a:ext cx="4876800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studying NP-completeness</a:t>
            </a:r>
            <a:r>
              <a:rPr sz="2000" b="1" spc="-132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: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75565"/>
            <a:ext cx="1758937" cy="214913"/>
          </a:xfrm>
          <a:prstGeom prst="rect">
            <a:avLst/>
          </a:prstGeom>
        </p:spPr>
      </p:pic>
      <p:pic>
        <p:nvPicPr>
          <p:cNvPr id="5" name="图片 4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NP-Hard}: A problem $Y$ is {\bf NP-hard} if for \textcolor{red}{\bf every}&#10;{\bf NP} problem $X$, $X \le_p Y$.&#10;&#10;\end{itemize}&#10;&#10;\end{document} 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815324"/>
            <a:ext cx="7821988" cy="604137"/>
          </a:xfrm>
          <a:prstGeom prst="rect">
            <a:avLst/>
          </a:prstGeom>
        </p:spPr>
      </p:pic>
      <p:pic>
        <p:nvPicPr>
          <p:cNvPr id="7" name="图片 6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Informally, NP-hard class is a class of problems that are  ``at least as hard as the hardest problems in NP''. &#10;&#10;\end{itemize}&#10;&#10;\end{document} 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9" y="1606162"/>
            <a:ext cx="7828916" cy="6013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2000" y="4147782"/>
            <a:ext cx="4233768" cy="2710218"/>
          </a:xfrm>
          <a:prstGeom prst="rect">
            <a:avLst/>
          </a:prstGeom>
        </p:spPr>
      </p:pic>
      <p:pic>
        <p:nvPicPr>
          <p:cNvPr id="10" name="图片 9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Besides decision problems, class NP-hard also includes search problems or optimization problems. &#10;&#10;\end{itemize}&#10;&#10;\end{document} 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9" y="2394229"/>
            <a:ext cx="7828914" cy="590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70" y="3501008"/>
            <a:ext cx="1074570" cy="2408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405084" cy="2819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69" y="2580874"/>
            <a:ext cx="7191188" cy="4909087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9" name="组合 8"/>
          <p:cNvGrpSpPr/>
          <p:nvPr/>
        </p:nvGrpSpPr>
        <p:grpSpPr>
          <a:xfrm>
            <a:off x="1643529" y="1625464"/>
            <a:ext cx="4649694" cy="912363"/>
            <a:chOff x="3683000" y="3543300"/>
            <a:chExt cx="4800600" cy="1600200"/>
          </a:xfrm>
        </p:grpSpPr>
        <p:sp>
          <p:nvSpPr>
            <p:cNvPr id="10" name="云形标注 11"/>
            <p:cNvSpPr/>
            <p:nvPr/>
          </p:nvSpPr>
          <p:spPr>
            <a:xfrm>
              <a:off x="3683000" y="3543300"/>
              <a:ext cx="4800600" cy="1600200"/>
            </a:xfrm>
            <a:prstGeom prst="cloudCallout">
              <a:avLst>
                <a:gd name="adj1" fmla="val -28832"/>
                <a:gd name="adj2" fmla="val 129684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object 5"/>
            <p:cNvSpPr txBox="1"/>
            <p:nvPr/>
          </p:nvSpPr>
          <p:spPr>
            <a:xfrm>
              <a:off x="4336003" y="3825122"/>
              <a:ext cx="3810000" cy="520875"/>
            </a:xfrm>
            <a:prstGeom prst="rect">
              <a:avLst/>
            </a:prstGeom>
          </p:spPr>
          <p:txBody>
            <a:bodyPr vert="horz" wrap="square" lIns="0" tIns="11584" rIns="0" bIns="0" rtlCol="0">
              <a:spAutoFit/>
            </a:bodyPr>
            <a:lstStyle/>
            <a:p>
              <a:pPr marL="115570" marR="4445" indent="-104775">
                <a:lnSpc>
                  <a:spcPct val="107000"/>
                </a:lnSpc>
                <a:spcBef>
                  <a:spcPts val="90"/>
                </a:spcBef>
              </a:pP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“I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can’t find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an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efficient algorithm, because </a:t>
              </a:r>
              <a:r>
                <a:rPr lang="en-US" altLang="zh-CN" sz="1600" b="1" spc="-9" dirty="0">
                  <a:latin typeface="Times New Roman" panose="02020603050405020304"/>
                  <a:cs typeface="Times New Roman" panose="02020603050405020304"/>
                </a:rPr>
                <a:t>no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such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algorithm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is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possible</a:t>
              </a:r>
              <a:r>
                <a:rPr lang="en-US" altLang="zh-CN" sz="1600" b="1" spc="-128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lang="en-US" altLang="zh-CN" sz="1600" b="1" spc="-9" dirty="0">
                  <a:latin typeface="Times New Roman" panose="02020603050405020304"/>
                  <a:cs typeface="Times New Roman" panose="02020603050405020304"/>
                </a:rPr>
                <a:t>!”</a:t>
              </a:r>
              <a:endParaRPr lang="en-US" altLang="zh-CN" sz="1600"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2" name="object 3"/>
          <p:cNvSpPr txBox="1"/>
          <p:nvPr/>
        </p:nvSpPr>
        <p:spPr>
          <a:xfrm>
            <a:off x="567000" y="909000"/>
            <a:ext cx="809999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lang="en-US" sz="2000" b="1" spc="-9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After</a:t>
            </a:r>
            <a:endParaRPr sz="2000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1242000" y="909000"/>
            <a:ext cx="4876800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studying NP-completeness</a:t>
            </a:r>
            <a:r>
              <a:rPr sz="2000" b="1" spc="-132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: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405084" cy="2819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58000" y="1494000"/>
            <a:ext cx="10035498" cy="573130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547000" y="1404000"/>
            <a:ext cx="4823326" cy="875899"/>
            <a:chOff x="3683000" y="3543300"/>
            <a:chExt cx="4800600" cy="1600200"/>
          </a:xfrm>
        </p:grpSpPr>
        <p:sp>
          <p:nvSpPr>
            <p:cNvPr id="14" name="云形标注 10"/>
            <p:cNvSpPr/>
            <p:nvPr/>
          </p:nvSpPr>
          <p:spPr>
            <a:xfrm>
              <a:off x="3683000" y="3543300"/>
              <a:ext cx="4800600" cy="1600200"/>
            </a:xfrm>
            <a:prstGeom prst="cloudCallout">
              <a:avLst>
                <a:gd name="adj1" fmla="val -36615"/>
                <a:gd name="adj2" fmla="val 131332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bject 5"/>
            <p:cNvSpPr txBox="1"/>
            <p:nvPr/>
          </p:nvSpPr>
          <p:spPr>
            <a:xfrm>
              <a:off x="4336003" y="3825122"/>
              <a:ext cx="3810000" cy="520875"/>
            </a:xfrm>
            <a:prstGeom prst="rect">
              <a:avLst/>
            </a:prstGeom>
          </p:spPr>
          <p:txBody>
            <a:bodyPr vert="horz" wrap="square" lIns="0" tIns="11584" rIns="0" bIns="0" rtlCol="0">
              <a:spAutoFit/>
            </a:bodyPr>
            <a:lstStyle/>
            <a:p>
              <a:pPr marL="115570" marR="4445" indent="-104775">
                <a:lnSpc>
                  <a:spcPct val="107000"/>
                </a:lnSpc>
                <a:spcBef>
                  <a:spcPts val="90"/>
                </a:spcBef>
              </a:pP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“I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can’t find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an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efficient algorithm, but neither can all these famous people.”</a:t>
              </a:r>
              <a:endParaRPr lang="en-US" altLang="zh-CN" sz="1600"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8" name="object 3"/>
          <p:cNvSpPr txBox="1"/>
          <p:nvPr/>
        </p:nvSpPr>
        <p:spPr>
          <a:xfrm>
            <a:off x="567000" y="909000"/>
            <a:ext cx="809999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lang="en-US" sz="2000" b="1" spc="-9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After</a:t>
            </a:r>
            <a:endParaRPr sz="2000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1242000" y="909000"/>
            <a:ext cx="4876800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studying NP-completeness</a:t>
            </a:r>
            <a:r>
              <a:rPr sz="2000" b="1" spc="-132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: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51" y="2946566"/>
            <a:ext cx="3619849" cy="2347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2632311" cy="2835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1" y="1359000"/>
            <a:ext cx="6642520" cy="126966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191.695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Complexity of algorithm vs complexity of problem&#10;}}&#10;\end{document}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1619.476"/>
  <p:tag name="LATEXADDIN" val="%\documentclass[12pt]{article}&#10;\documentclass[a4paper, 12pt]{extarticle}&#10;\usepackage{amsmath}&#10;\pagestyle{empty}&#10;\usepackage{enumitem,xcolor}&#10;\usepackage{geometry}&#10;\geometry{a4paper,scale=0.55}&#10;\begin{document}&#10;&#10;Problem and its hardness&#10;&#10;\end{document}"/>
  <p:tag name="IGUANATEXSIZE" val="20"/>
  <p:tag name="IGUANATEXCURSOR" val="23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1650.23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/>
  <p:tag name="IGUANATEXSIZE" val="20"/>
  <p:tag name="IGUANATEXCURSOR" val="41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.0712"/>
  <p:tag name="ORIGINALWIDTH" val="4613.894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Given an instance   $\langle G=(V,E),k\rangle$ of {\sc Clique}, we construct a&#10;{\sc Vertex Cover} instance $\langle\bar{G}=(V,\bar{E}),k'\rangle$. In the following, we show that $G$ has a clique of size $k$ iff $\bar{G}$ has a vertex cover of size $k'=|V|-k$.&#10;\end{itemize}&#10;&#10;\end{document} "/>
  <p:tag name="IGUANATEXSIZE" val="20"/>
  <p:tag name="IGUANATEXCURSOR" val="588"/>
  <p:tag name="TRANSPARENCY" val="True"/>
  <p:tag name="FILENAME" val=""/>
  <p:tag name="LATEXENGINEID" val="2"/>
  <p:tag name="TEMPFOLDER" val="E:\TDownloads\"/>
  <p:tag name="LATEXFORMHEIGHT" val="463"/>
  <p:tag name="LATEXFORMWIDTH" val="733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&#10;}}&#10;\end{document}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Rightarrow$&#10;&#10;\end{itemize}&#10;&#10;\end{document} "/>
  <p:tag name="IGUANATEXSIZE" val="20"/>
  <p:tag name="IGUANATEXCURSOR" val="336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2270.567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/>
  <p:tag name="IGUANATEXSIZE" val="20"/>
  <p:tag name="IGUANATEXCURSOR" val="35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1650.23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/>
  <p:tag name="IGUANATEXSIZE" val="20"/>
  <p:tag name="IGUANATEXCURSOR" val="41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185.80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Thus, $V-V'$ is a vertex cover of $\bar{G}$.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1295.431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Abstracting problem&#10;}}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667.37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At least one of $u$ and $v$ is in $V-V'$.  (why?)&#10;&#10;\end{document} "/>
  <p:tag name="IGUANATEXSIZE" val="20"/>
  <p:tag name="IGUANATEXCURSOR" val="317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727"/>
  <p:tag name="ORIGINALWIDTH" val="1666.733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Let $(u,v)$ be any edge in $\bar{E}$.  &#10;&#10;\end{document} "/>
  <p:tag name="IGUANATEXSIZE" val="20"/>
  <p:tag name="IGUANATEXCURSOR" val="309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264.566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 Let $V' \subseteq V$ be a clique of size $k$ in $G$.&#10;&#10;\end{document} "/>
  <p:tag name="IGUANATEXSIZE" val="20"/>
  <p:tag name="IGUANATEXCURSOR" val="303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9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2270.567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/>
  <p:tag name="IGUANATEXSIZE" val="20"/>
  <p:tag name="IGUANATEXCURSOR" val="35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1650.23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/>
  <p:tag name="IGUANATEXSIZE" val="20"/>
  <p:tag name="IGUANATEXCURSOR" val="41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4.8372"/>
  <p:tag name="ORIGINALWIDTH" val="3268.956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&#10;&#10;\begin{itemize}&#10; \item[\textcolor{blue}{\LARGE\textbullet}] &#10;Problem: consisting of {\bf INPUT} and {\bf OUTPUT} parts. \\ &#10;\item[\textcolor{blue}{\LARGE\textbullet}] Instance: a particular {\bf INPUT}. &#10;\end{itemize}&#10;&#10;\end{document}"/>
  <p:tag name="IGUANATEXSIZE" val="20"/>
  <p:tag name="IGUANATEXCURSOR" val="467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Leftarrow$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2999.66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Thus, $V-V'$ is a clique in $G$, with $|V-V'|=k$.&#10;&#10;\end{document} "/>
  <p:tag name="IGUANATEXSIZE" val="20"/>
  <p:tag name="IGUANATEXCURSOR" val="31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367.33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At least one of $u$ and $v$ is in $V'$.  (why?)&#10;&#10;\end{document} "/>
  <p:tag name="IGUANATEXSIZE" val="20"/>
  <p:tag name="IGUANATEXCURSOR" val="303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727"/>
  <p:tag name="ORIGINALWIDTH" val="1666.733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Let $(u,v)$ be any edge in $\bar{E}$.  &#10;&#10;\end{document} "/>
  <p:tag name="IGUANATEXSIZE" val="20"/>
  <p:tag name="IGUANATEXCURSOR" val="309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727"/>
  <p:tag name="ORIGINALWIDTH" val="3806.03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 Let $V' \subseteq V$ be a vertex cover in $\bar{G}$, where $k'=|V'|=|V|-k$.&#10;&#10;\end{document} "/>
  <p:tag name="IGUANATEXSIZE" val="20"/>
  <p:tag name="IGUANATEXCURSOR" val="33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9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02.071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Decision and Optimization problems&#10;}}&#10;\end{document} "/>
  <p:tag name="IGUANATEXSIZE" val="20"/>
  <p:tag name="IGUANATEXCURSOR" val="34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551.21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Transitivity of reduction &#10;}}&#10;\end{document}"/>
  <p:tag name="IGUANATEXSIZE" val="20"/>
  <p:tag name="IGUANATEXCURSOR" val="32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685"/>
  <p:tag name="ORIGINALWIDTH" val="861.8703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Transitivity&#10;&#10;\end{itemize}&#10;&#10;\end{document} "/>
  <p:tag name="IGUANATEXSIZE" val="20"/>
  <p:tag name="IGUANATEXCURSOR" val="341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2524.10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{\small \textcolor{red}{$\diamond$}} &#10;If $X\le_P Y$ and $Y\le_P Z$, then $X\le_P Z$.&#10;&#10;\end{document} "/>
  <p:tag name="IGUANATEXSIZE" val="20"/>
  <p:tag name="IGUANATEXCURSOR" val="35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80.444"/>
  <p:tag name="LATEXADDIN" val="\documentclass[a4paper, 12pt]{extarticle}&#10;\usepackage{amsmath}&#10;\pagestyle{empty}&#10;\usepackage{enumitem}&#10;\usepackage[dvipsnames]{xcolor}&#10;\usepackage{geometry}&#10;\geometry{a4paper,scale=0.7}&#10;&#10;\usepackage[no-math]{fontspec}&#10;\setmainfont{Linux Libertine G}&#10;&#10;\begin{document}&#10;{\small \textcolor{red}{$\diamond$}} &#10;For example, {\sc 3SAT} $\le_P$ {\sc Clique} $\le_P$ {\sc Vertex Cover}.&#10;&#10;\end{document} "/>
  <p:tag name="IGUANATEXSIZE" val="20"/>
  <p:tag name="IGUANATEXCURSOR" val="377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1229.422"/>
  <p:tag name="LATEXADDIN" val="%\documentclass[12pt]{article}&#10;\documentclass[a4paper, 12pt]{extarticle}&#10;\usepackage{amsmath}&#10;\pagestyle{empty}&#10;\usepackage{enumitem,xcolor}&#10;\usepackage{geometry}&#10;\geometry{a4paper,scale=0.6}&#10;\begin{document}&#10;&#10;Complexity Classes&#10;&#10;\end{document}"/>
  <p:tag name="IGUANATEXSIZE" val="20"/>
  <p:tag name="IGUANATEXCURSOR" val="22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025.393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&#10;Complexity class&#10;}}&#10;\end{document}"/>
  <p:tag name="IGUANATEXSIZE" val="20"/>
  <p:tag name="IGUANATEXCURSOR" val="32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1.8703"/>
  <p:tag name="ORIGINALWIDTH" val="3883.292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\begin{itemize}&#10;\item[\textcolor{blue}{\LARGE\textbullet}]&#10;{\em Complexity classes} are concerned with the rate of growth of the requirement in resources as the input size $n$ increases. The resource in question can either be time, essentially the number of primitive operations on an abstract machine, or (storage) space.&#10;\end{itemize}&#10;&#10;\end{document} "/>
  <p:tag name="IGUANATEXSIZE" val="20"/>
  <p:tag name="IGUANATEXCURSOR" val="185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3865.29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\begin{itemize}&#10;\item[\textcolor{blue}{\LARGE\textbullet}]&#10;It is an abstract measurement, and does not give time or space in requirements in terms of seconds or bytes.&#10;&#10;\end{itemize}&#10;&#10;\end{document} "/>
  <p:tag name="IGUANATEXSIZE" val="20"/>
  <p:tag name="IGUANATEXCURSOR" val="185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1.0699"/>
  <p:tag name="ORIGINALWIDTH" val="3869.79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\begin{itemize}&#10;\item[\textcolor{blue}{\LARGE\textbullet}]&#10;Decision problems are assigned complexity classes based on the fastest known algorithms. Therefore, decision problems may change classes if faster algorithms are discovered.&#10;\end{itemize}&#10;&#10;\end{document} "/>
  <p:tag name="IGUANATEXSIZE" val="20"/>
  <p:tag name="IGUANATEXCURSOR" val="37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431.3102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&#10;{\bf P} Class&#10;}}&#10;\end{document}"/>
  <p:tag name="IGUANATEXSIZE" val="20"/>
  <p:tag name="IGUANATEXCURSOR" val="30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504.8205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Problem&#10;&#10;\end{document}"/>
  <p:tag name="IGUANATEXSIZE" val="20"/>
  <p:tag name="IGUANATEXCURSOR" val="277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4460.873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{\bf P}: the set of decision problems for which there is a polynomial-time algorithm to  \textcolor{red}{\bf solves}  it. &#10;&#10;\end{itemize}&#10;&#10;\end{document} "/>
  <p:tag name="IGUANATEXSIZE" val="20"/>
  <p:tag name="IGUANATEXCURSOR" val="34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.0452"/>
  <p:tag name="ORIGINALWIDTH" val="4460.123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Here, we say that an algorithm $A$ \textcolor{red}{\bf solves} problem $X$ if, for all instance $I$ of $X$,  $A(I)=$ \texttt{YES} iff $I$ is a \texttt{YES} instance. &#10;&#10;\end{itemize}&#10;&#10;\end{document} "/>
  <p:tag name="IGUANATEXSIZE" val="20"/>
  <p:tag name="IGUANATEXCURSOR" val="407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401.725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For example, {\sc Topological Sort} problem:  $O(m+n)$. &#10;&#10;\end{itemize}&#10;&#10;\end{document} "/>
  <p:tag name="IGUANATEXSIZE" val="20"/>
  <p:tag name="IGUANATEXCURSOR" val="342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541.575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 &#10;{\bf NP} Class&#10;}}&#10;\end{document}"/>
  <p:tag name="IGUANATEXSIZE" val="20"/>
  <p:tag name="IGUANATEXCURSOR" val="32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5446"/>
  <p:tag name="ORIGINALWIDTH" val="5723.299"/>
  <p:tag name="LATEXADDIN" val="\documentclass[a4paper, 12pt]{extarticle}&#10;\usepackage{amsmath}&#10;\pagestyle{empty}&#10;\usepackage{enumitem}&#10;\usepackage[dvipsnames]{xcolor}&#10;\usepackage{geometry}&#10;\geometry{a4paper,scale=0.8}&#10;&#10;\usepackage[no-math]{fontspec}&#10;\setmainfont{Linux Libertine G}&#10;&#10;\begin{document}&#10;&#10;\begin{itemize}&#10;\item[\textcolor{blue}{\LARGE\textbullet}]&#10;{\bf NP}:  the set of decision problems for which the problem instances, where the answer is \texttt{Yes}, have {\em solutions} verifiable in polynomial time.&#10;&#10;\end{itemize}&#10;&#10;\end{document} "/>
  <p:tag name="IGUANATEXSIZE" val="20"/>
  <p:tag name="IGUANATEXCURSOR" val="453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230.811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Example: {\bf {\sc Hamilton Cycle} Problem}&#10;&#10;\end{document} "/>
  <p:tag name="IGUANATEXSIZE" val="20"/>
  <p:tag name="IGUANATEXCURSOR" val="27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8.0905"/>
  <p:tag name="ORIGINALWIDTH" val="1206.168"/>
  <p:tag name="LATEXADDIN" val="\documentclass[a4paper, 12pt]{extarticle}&#10;\usepackage{amsmath}&#10;\pagestyle{empty}&#10;\usepackage{enumitem}&#10;\usepackage[dvipsnames]{xcolor}&#10;\usepackage{geometry}&#10;\geometry{a4paper,scale=0.16}&#10;&#10;\usepackage[no-math]{fontspec}&#10;\setmainfont{Linux Libertine G}&#10;&#10;\begin{document}&#10;\noindent&#10;It takes poly-time to verify the solution. Thus {\sc Hamilton Cycle} is in {\bf\color{red}{\bf NP}  class}. &#10;&#10;&#10;\end{document} "/>
  <p:tag name="IGUANATEXSIZE" val="20"/>
  <p:tag name="IGUANATEXCURSOR" val="320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0.3199"/>
  <p:tag name="ORIGINALWIDTH" val="1122.907"/>
  <p:tag name="LATEXADDIN" val="\documentclass[a4paper, 12pt]{extarticle}&#10;\usepackage{amsmath}&#10;\pagestyle{empty}&#10;\usepackage{enumitem}&#10;\usepackage[dvipsnames]{xcolor}&#10;\usepackage{geometry}&#10;\geometry{a4paper,scale=0.151}&#10;&#10;\usepackage[no-math]{fontspec}&#10;\setmainfont{Linux Libertine G}&#10;&#10;\begin{document}&#10;\noindent&#10;{\bf\color{red}Verifier}: checking whether this path forms a cycle.&#10;\end{document} "/>
  <p:tag name="IGUANATEXSIZE" val="20"/>
  <p:tag name="IGUANATEXCURSOR" val="186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342.687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Optimization Problem&#10;&#10;\end{document}"/>
  <p:tag name="IGUANATEXSIZE" val="20"/>
  <p:tag name="IGUANATEXCURSOR" val="283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.345"/>
  <p:tag name="ORIGINALWIDTH" val="1423.699"/>
  <p:tag name="LATEXADDIN" val="\documentclass[a4paper, 12pt]{extarticle}&#10;\usepackage{amsmath}&#10;\pagestyle{empty}&#10;\usepackage{enumitem}&#10;\usepackage[dvipsnames]{xcolor}&#10;\usepackage{geometry}&#10;\geometry{a4paper,scale=0.17}&#10;&#10;\usepackage[no-math]{fontspec}&#10;\setmainfont{Linux Libertine G}&#10;&#10;\begin{document}&#10;\noindent&#10;If your answer is \texttt{YES}, you just need to provide a {\bf\color{red}solution}, i.e. a permutation of $n$ nodes. &#10;&#10;&#10;\end{document} "/>
  <p:tag name="IGUANATEXSIZE" val="20"/>
  <p:tag name="IGUANATEXCURSOR" val="361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710.12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bf NP} Class: another example - {\sc 3SAT} problem&#10;}}&#10;\end{document}"/>
  <p:tag name="IGUANATEXSIZE" val="20"/>
  <p:tag name="IGUANATEXCURSOR" val="34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4459.372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If your answer is \texttt{YES}, you just need to provide a {\bf\color{red}solution}, i.e.  an assignment for all $n$ boolean variables. &#10;&#10;\end{itemize}&#10;&#10;\end{document} "/>
  <p:tag name="IGUANATEXSIZE" val="20"/>
  <p:tag name="IGUANATEXCURSOR" val="411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4416.616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{\bf\color{red}Verifier}: checking whether each clause is satisfied by this assignment.&#10;&#10;\end{itemize}&#10;&#10;\end{document} "/>
  <p:tag name="IGUANATEXSIZE" val="20"/>
  <p:tag name="IGUANATEXCURSOR" val="347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701.3479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Example: &#10;&#10;\end{itemize}&#10;&#10;\end{document} "/>
  <p:tag name="IGUANATEXSIZE" val="20"/>
  <p:tag name="IGUANATEXCURSOR" val="338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054.426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{\small \textcolor{red}{$\diamond$}} &#10;An instance: $( x_1 \vee \neg x_2 \vee x_3 ) \wedge ( \neg x_1 \vee x_2 \vee x_3 ) $.&#10;&#10;\end{document} "/>
  <p:tag name="IGUANATEXSIZE" val="20"/>
  <p:tag name="IGUANATEXCURSOR" val="390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5187"/>
  <p:tag name="ORIGINALWIDTH" val="2873.65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{\small \textcolor{red}{$\diamond$}} &#10; Solution: $x_1 = \texttt{TRUE}, x_2 = \texttt{TRUE}, x_3 = \texttt{FALSE}$.&#10;&#10;\end{document} "/>
  <p:tag name="IGUANATEXSIZE" val="20"/>
  <p:tag name="IGUANATEXCURSOR" val="31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571.359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It takes poly-time to verify the solution.  &#10;&#10;\end{itemize}&#10;&#10;\end{document} "/>
  <p:tag name="IGUANATEXSIZE" val="20"/>
  <p:tag name="IGUANATEXCURSOR" val="370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1542.215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 Thus {\sc 3SAT} is in {\bf\color{red} {\bf NP}  class}.&#10;&#10;\end{document} "/>
  <p:tag name="IGUANATEXSIZE" val="20"/>
  <p:tag name="IGUANATEXCURSOR" val="282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1074.15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Decision Problem&#10;&#10;\end{document}"/>
  <p:tag name="IGUANATEXSIZE" val="20"/>
  <p:tag name="IGUANATEXCURSOR" val="278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306.792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/>
  <p:tag name="IGUANATEXSIZE" val="20"/>
  <p:tag name="IGUANATEXCURSOR" val="28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0.8506"/>
  <p:tag name="ORIGINALWIDTH" val="4310.102"/>
  <p:tag name="LATEXADDIN" val="%\documentclass[12pt]{article}&#10;\documentclass[a4paper, 12pt]{extarticle}&#10;\usepackage{amsmath}&#10;\pagestyle{empty}&#10;\usepackage{enumitem,xcolor}&#10;\usepackage{geometry}&#10;\geometry{a4paper,scale=0.58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CNF (Conjunctive Normal Form) $\Phi = C_1 \wedge C_2 ... \wedge C_k$, where each clause consists of exactly tree literals.\vspace{2mm}\\&#10;{\bf OUTPUT:}&#10;Is there an assignment of all $x_i$ such that all clauses $C_j$ are satisfied?&#10;\end{document}"/>
  <p:tag name="IGUANATEXSIZE" val="20"/>
  <p:tag name="IGUANATEXCURSOR" val="565"/>
  <p:tag name="TRANSPARENCY" val="True"/>
  <p:tag name="FILENAME" val=""/>
  <p:tag name="LATEXENGINEID" val="2"/>
  <p:tag name="TEMPFOLDER" val="E:\TDownloads\"/>
  <p:tag name="LATEXFORMHEIGHT" val="424"/>
  <p:tag name="LATEXFORMWIDTH" val="733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541.575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 &#10;{\bf NP} Class&#10;}}&#10;\end{document}"/>
  <p:tag name="IGUANATEXSIZE" val="20"/>
  <p:tag name="IGUANATEXCURSOR" val="32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0.3199"/>
  <p:tag name="ORIGINALWIDTH" val="4758.664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\setmainfont{Linux Libertine G}&#10;&#10;\begin{document}&#10;&#10;\begin{itemize}&#10;\item[\textcolor{blue}{\LARGE\textbullet}]&#10;An equivalent definition of {\bf NP}: the set of decision problems {\em solvable} in polynomial time by a non-deterministic Turing machine. This definition is the basis for the abbreviation NP (\textbf{N}ondeterministic, \textbf{P}olynomial time). &#10;\end{itemize}&#10;&#10;\end{document} "/>
  <p:tag name="IGUANATEXSIZE" val="20"/>
  <p:tag name="IGUANATEXCURSOR" val="560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5446"/>
  <p:tag name="ORIGINALWIDTH" val="4758.664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\setmainfont{Linux Libertine G}&#10;&#10;\begin{document}&#10;&#10;\begin{itemize}&#10;\item[\textcolor{blue}{\LARGE\textbullet}]&#10;{\bf NP}:  the set of decision problems for which the problem instances, where the answer is \texttt{Yes}, have {\em solutions} verifiable in polynomial time.&#10;\end{itemize}&#10;\end{document} "/>
  <p:tag name="IGUANATEXSIZE" val="20"/>
  <p:tag name="IGUANATEXCURSOR" val="501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1.8703"/>
  <p:tag name="ORIGINALWIDTH" val="4758.664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\setmainfont{Linux Libertine G}&#10;&#10;\begin{document}&#10;&#10;\begin{itemize}&#10;\item[\textcolor{blue}{\LARGE\textbullet}]&#10;The above two definitions are equivalent because the algorithm based on the Turing machine consists of two phases, the first of which consists of a guess about the solution, which is generated in a non-deterministic way, while the second phase consists of a deterministic algorithm that verifies if the guess is a solution to the problem.&#10;\end{itemize}&#10;&#10;\end{document} "/>
  <p:tag name="IGUANATEXSIZE" val="20"/>
  <p:tag name="IGUANATEXCURSOR" val="667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665"/>
  <p:tag name="ORIGINALWIDTH" val="464.314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${\bf P}  \subseteq {\bf NP}$&#10;}}&#10;\end{document}"/>
  <p:tag name="IGUANATEXSIZE" val="20"/>
  <p:tag name="IGUANATEXCURSOR" val="33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665"/>
  <p:tag name="ORIGINALWIDTH" val="491.3186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 ${\bf P}  \subseteq {\bf NP}$.&#10;&#10;\end{document}"/>
  <p:tag name="IGUANATEXSIZE" val="20"/>
  <p:tag name="IGUANATEXCURSOR" val="39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978.776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 Consider any problem $X$ in {\bf P}.&#10;&#10;\end{itemize}&#10;&#10;\end{document} "/>
  <p:tag name="IGUANATEXSIZE" val="20"/>
  <p:tag name="IGUANATEXCURSOR" val="365"/>
  <p:tag name="TRANSPARENCY" val="True"/>
  <p:tag name="FILENAME" val=""/>
  <p:tag name="LATEXENGINEID" val="2"/>
  <p:tag name="TEMPFOLDER" val="E:\TDownloads\"/>
  <p:tag name="LATEXFORMHEIGHT" val="550"/>
  <p:tag name="LATEXFORMWIDTH" val="749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188.805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Example: {\sc Minimum Spanning Tree}&#10;&#10;\end{document}"/>
  <p:tag name="IGUANATEXSIZE" val="20"/>
  <p:tag name="IGUANATEXCURSOR" val="305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698"/>
  <p:tag name="ORIGINALWIDTH" val="3261.45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There is a ploynomial time algorithm $A$ to solve $X$.&#10;&#10;\end{itemize}&#10;&#10;\end{document} "/>
  <p:tag name="IGUANATEXSIZE" val="20"/>
  <p:tag name="IGUANATEXCURSOR" val="380"/>
  <p:tag name="TRANSPARENCY" val="True"/>
  <p:tag name="FILENAME" val=""/>
  <p:tag name="LATEXENGINEID" val="2"/>
  <p:tag name="TEMPFOLDER" val="E:\TDownloads\"/>
  <p:tag name="LATEXFORMHEIGHT" val="550"/>
  <p:tag name="LATEXFORMWIDTH" val="749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4242.59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Hence, a solution is also verifiable in polynomial time by simply solving the problem with $A$. &#10;&#10;\end{itemize}&#10;&#10;\end{document} "/>
  <p:tag name="IGUANATEXSIZE" val="20"/>
  <p:tag name="IGUANATEXCURSOR" val="421"/>
  <p:tag name="TRANSPARENCY" val="True"/>
  <p:tag name="FILENAME" val=""/>
  <p:tag name="LATEXENGINEID" val="2"/>
  <p:tag name="TEMPFOLDER" val="E:\TDownloads\"/>
  <p:tag name="LATEXFORMHEIGHT" val="550"/>
  <p:tag name="LATEXFORMWIDTH" val="749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&#10;}}&#10;\end{document}"/>
  <p:tag name="IGUANATEXSIZE" val="20"/>
  <p:tag name="IGUANATEXCURSOR" val="28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983.277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The main question: ${\bf P}  ={\bf NP}?$  &#10;&#10;\end{itemize}&#10;&#10;\end{document} "/>
  <p:tag name="IGUANATEXSIZE" val="20"/>
  <p:tag name="IGUANATEXCURSOR" val="371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1.3186"/>
  <p:tag name="ORIGINALWIDTH" val="4507.379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If {\bf P = NP}, then for a \texttt{Yes} instance, an efficient ``verifying'' a solution means an efficient ``finding'' a solution, and there will be efficient algorithms for {\sc SAT, Vertex Cover, Hamilton Cycle}, etc.&#10;\end{itemize}&#10;\end{document} "/>
  <p:tag name="IGUANATEXSIZE" val="20"/>
  <p:tag name="IGUANATEXCURSOR" val="51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4194.58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In other words, is \textcolor{red}{solving} a problem as easy as \textcolor{red}{verifing} a solution? &#10;&#10;\end{itemize}&#10;&#10;\end{document} "/>
  <p:tag name="IGUANATEXSIZE" val="20"/>
  <p:tag name="IGUANATEXCURSOR" val="430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5199"/>
  <p:tag name="ORIGINALWIDTH" val="3845.03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\begin{itemize}&#10;\item[\textcolor{yellow}{\textbullet}]&#10;If {\bf P $\neq$ NP}: there is  no efficient algorithms for these problems.&#10;\end{itemize}&#10;\end{document} "/>
  <p:tag name="IGUANATEXSIZE" val="20"/>
  <p:tag name="IGUANATEXCURSOR" val="397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01378"/>
  <p:tag name="ORIGINALWIDTH" val="573.0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bf P} $\;$vs. {\bf NP}&#10;}}&#10;\end{document}"/>
  <p:tag name="IGUANATEXSIZE" val="20"/>
  <p:tag name="IGUANATEXCURSOR" val="3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197.167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Millennium prize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3035"/>
  <p:tag name="ORIGINALWIDTH" val="4491.627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yellow}{\textbullet}]&#10;\$1 million prize for the solution of ${\bf P=NP?}$. &#10;&#10;(See &#10;https://www.claymath.org/millennium-problems/p-vs-np-problem)&#10;&#10;\end{itemize}&#10;&#10;\end{document} "/>
  <p:tag name="IGUANATEXSIZE" val="20"/>
  <p:tag name="IGUANATEXCURSOR" val="375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6.8514"/>
  <p:tag name="ORIGINALWIDTH" val="3717.519"/>
  <p:tag name="LATEXADDIN" val="%\documentclass[12pt]{article}&#10;\documentclass[a4paper, 12pt]{extarticle}&#10;\usepackage{amsmath}&#10;\pagestyle{empty}&#10;\usepackage{enumitem,xcolor}&#10;\usepackage{geometry}&#10;\geometry{a4paper,scale=0.50}&#10;\usepackage{amsmath}&#10;\pagestyle{empty}&#10;\usepackage{amssymb}&#10;\usepackage{wasysym}&#10;&#10;\usepackage[no-math]{fontspec}&#10;%\setmainfont{Arial}&#10;\setmainfont{Linux Libertine G}&#10;&#10;\usepackage{color}&#10;&#10;\begin{document}&#10;&#10;\noindent  {\bf INPUT: }&#10;An undirected graph $G=(V,E)$ with edge weights and a bound $k$.\vspace{1.5mm} \\&#10; {\bf OUTPUT: }&#10;\texttt{YES} if there is a spanning tree with weight at most $k$; \texttt{NO} otherwise.&#10;&#10;&#10;\end{document} "/>
  <p:tag name="IGUANATEXSIZE" val="20"/>
  <p:tag name="IGUANATEXCURSOR" val="49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01378"/>
  <p:tag name="ORIGINALWIDTH" val="573.0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bf P} $\;$vs. {\bf NP}&#10;}}&#10;\end{document}"/>
  <p:tag name="IGUANATEXSIZE" val="20"/>
  <p:tag name="IGUANATEXCURSOR" val="3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5187"/>
  <p:tag name="ORIGINALWIDTH" val="1483.707"/>
  <p:tag name="LATEXADDIN" val="%\documentclass[12pt]{article}&#10;\documentclass[a4paper, 12pt]{extarticle}&#10;\usepackage{amsmath}&#10;\pagestyle{empty}&#10;\usepackage{enumitem,xcolor}&#10;\usepackage{geometry}&#10;\geometry{a4paper,scale=0.6}&#10;\begin{document}&#10;&#10;NP-Complete problems&#10;&#10;\end{document}"/>
  <p:tag name="IGUANATEXSIZE" val="20"/>
  <p:tag name="IGUANATEXCURSOR" val="23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3938.8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usepackage{mathtools}&#10;&#10;\makeatletter&#10;\newcommand\fhcd[3][bin]{&#10;\csname math#1\endcsname{\mathchoice&#10;{\@fhcd\displaystyle{#2}{#3}}&#10;{\@fhcd\textstyle{#2}{#3}}&#10;{\@fhcd\scriptstyle{#2}{#3}}&#10;{\@fhcd\scriptscriptstyle{#2}{#3}}}}&#10;\newcommand\@fhcd[3]{&#10;\settowidth\@tempdima{$\m@th#1{#2}$}&#10;\settowidth\@tempdimb{$\m@th#1{#3}$}&#10;\ifdim\@tempdimb&gt;\@tempdima\@tempdima\@tempdimb\fi&#10;\kern.5\@tempdima\mathclap{#2}\mathclap{#3}\kern.5\@tempdima}&#10;\makeatother&#10;&#10;%自定义 等号与问号重叠&#10;\newcommand\dengwen{\fhcd[bin] ? =}&#10;&#10;\begin{document}&#10;&#10;\begin{itemize}&#10;\item[\textcolor{blue}{\LARGE\textbullet}]&#10;Due to the absence of progress of  {\bf P$\dengwen$NP} question, a more approachable&#10;question was posed:&#10;&#10;\end{itemize}&#10;&#10;\end{document} "/>
  <p:tag name="IGUANATEXSIZE" val="20"/>
  <p:tag name="IGUANATEXCURSOR" val="219"/>
  <p:tag name="TRANSPARENCY" val="True"/>
  <p:tag name="FILENAME" val=""/>
  <p:tag name="LATEXENGINEID" val="2"/>
  <p:tag name="TEMPFOLDER" val="E:\TDownloads\"/>
  <p:tag name="LATEXFORMHEIGHT" val="390.6"/>
  <p:tag name="LATEXFORMWIDTH" val="648.8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319.963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Complete class: the hardest problems in {\bf NP} class&#10;}}&#10;\end{document}"/>
  <p:tag name="IGUANATEXSIZE" val="20"/>
  <p:tag name="IGUANATEXCURSOR" val="31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.3152"/>
  <p:tag name="ORIGINALWIDTH" val="3958.302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This is approachable since by using polynomial-time reduction, one can find connection between problems, and&#10;gain insight of the structure of {\bf NP}  class.&#10;&#10;\end{itemize}&#10;&#10;\end{document} 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242.063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color{red}What is the hardest problems in {\bf NP}? &#10;&#10;\end{document} "/>
  <p:tag name="IGUANATEXSIZE" val="20"/>
  <p:tag name="IGUANATEXCURSOR" val="280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0457"/>
  <p:tag name="ORIGINALWIDTH" val="3943.3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{\bf NP-Complete}: A problem $Y$ is  NP-Complete  if $Y\in$ {\bf NP}, and for \textcolor{red}{\bf any}&#10; problem $X\in$ {\bf NP}, $X \le_p Y$.&#10;&#10;\end{itemize}&#10;&#10;\end{document} "/>
  <p:tag name="IGUANATEXSIZE" val="20"/>
  <p:tag name="IGUANATEXCURSOR" val="38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981.66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SAT} problem: The ``first'' NP-Complete problem&#10;}}&#10;\end{document}"/>
  <p:tag name="IGUANATEXSIZE" val="20"/>
  <p:tag name="IGUANATEXCURSOR" val="36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66"/>
  <p:tag name="ORIGINALWIDTH" val="1873.011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 [Cook 1971; Levin 1973]&#10;}}&#10;\end{document}"/>
  <p:tag name="IGUANATEXSIZE" val="20"/>
  <p:tag name="IGUANATEXCURSOR" val="31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242.923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 {\sc SAT} $\in$ NP-complete.&#10;&#10;\end{document}"/>
  <p:tag name="IGUANATEXSIZE" val="20"/>
  <p:tag name="IGUANATEXCURSOR" val="38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786.1097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Decision Form&#10;}}&#10;\end{document}"/>
  <p:tag name="IGUANATEXSIZE" val="20"/>
  <p:tag name="IGUANATEXCURSOR" val="29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2620.115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\textcolor{blue} {Recipe (to prove that $Y\in$ NP-complete):}&#10;\end{itemize}&#10;&#10;\end{document} "/>
  <p:tag name="IGUANATEXSIZE" val="20"/>
  <p:tag name="IGUANATEXCURSOR" val="356"/>
  <p:tag name="TRANSPARENCY" val="True"/>
  <p:tag name="FILENAME" val=""/>
  <p:tag name="LATEXENGINEID" val="2"/>
  <p:tag name="TEMPFOLDER" val="E:\TDownloads\"/>
  <p:tag name="LATEXFORMHEIGHT" val="441.2"/>
  <p:tag name="LATEXFORMWIDTH" val="777.2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2489.597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ing further  NP-Complete problems&#10;}}&#10;\end{document}"/>
  <p:tag name="IGUANATEXSIZE" val="20"/>
  <p:tag name="IGUANATEXCURSOR" val="34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740.243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1}. Show that $Y\in$ NP.&#10;&#10;\end{itemize}&#10;\end{document} "/>
  <p:tag name="IGUANATEXSIZE" val="20"/>
  <p:tag name="IGUANATEXCURSOR" val="35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786.639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2}.  Choose an NP-complete problem $X$.&#10;&#10;\end{itemize}&#10;\end{document} "/>
  <p:tag name="IGUANATEXSIZE" val="20"/>
  <p:tag name="IGUANATEXCURSOR" val="37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807.002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3}.  Prove that  $X\le_P Y$.&#10;&#10;\end{itemize}&#10;\end{document} "/>
  <p:tag name="IGUANATEXSIZE" val="20"/>
  <p:tag name="IGUANATEXCURSOR" val="363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 &#10;}}&#10;\end{document}"/>
  <p:tag name="IGUANATEXSIZE" val="20"/>
  <p:tag name="IGUANATEXCURSOR" val="29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.85756"/>
  <p:tag name="ORIGINALWIDTH" val="719.7074"/>
  <p:tag name="LATEXADDIN" val="%\documentclass[12pt]{article}&#10;\documentclass[a4paper, 12pt]{extarticle}&#10;\usepackage{amsmath}&#10;\pagestyle{empty}&#10;\usepackage{enumitem,xcolor}&#10;\usepackage{geometry}&#10;\geometry{a4paper,scale=0.5}&#10;\usepackage{amsmath}&#10;\pagestyle{empty}&#10;\usepackage{amssymb}&#10;\usepackage{wasysym}&#10;&#10;\usepackage{fontspec}&#10;\setmainfont{Linux Libertine G}&#10;&#10;\usepackage{color}&#10;&#10;\begin{document}&#10;&#10;\noindent If $X$ is an {\bf NP-complete}, and $Y$ is in {\bf NP} with the property&#10;$X\le_P Y$, then $Y$ is also NP-Complete.&#10;&#10;\end{document}"/>
  <p:tag name="IGUANATEXSIZE" val="20"/>
  <p:tag name="IGUANATEXCURSOR" val="41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659.121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To prove that {\sc Set Cover} $\in$ NP-complete:&#10;\end{itemize}&#10;&#10;\end{document} "/>
  <p:tag name="IGUANATEXSIZE" val="20"/>
  <p:tag name="IGUANATEXCURSOR" val="357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291.459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ing further  NP-Complete problems: an example&#10;}}&#10;\end{document}"/>
  <p:tag name="IGUANATEXSIZE" val="20"/>
  <p:tag name="IGUANATEXCURSOR" val="35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277.318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1}. Show that {\sc Set Cover} $\in$ NP.&#10;&#10;\end{itemize}&#10;\end{document} "/>
  <p:tag name="IGUANATEXSIZE" val="20"/>
  <p:tag name="IGUANATEXCURSOR" val="353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4196.83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&#10;\begin{itemize}&#10; \item[\textcolor{blue}{\LARGE\textbullet}] &#10;There are many different algorithms for solving the same problem.&#10;\end{itemize}&#10;&#10;\end{document}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9.0557"/>
  <p:tag name="ORIGINALWIDTH" val="3710.018"/>
  <p:tag name="LATEXADDIN" val="%\documentclass[12pt]{article}&#10;\documentclass[a4paper, 12pt]{extarticle}&#10;\usepackage{amsmath}&#10;\pagestyle{empty}&#10;\usepackage{enumitem,xcolor}&#10;\usepackage{geometry}&#10;\geometry{a4paper,scale=0.50}&#10;\usepackage{amsmath}&#10;\pagestyle{empty}&#10;\usepackage{amssymb}&#10;\usepackage{wasysym}&#10;&#10;\usepackage[no-math]{fontspec}&#10;%\setmainfont{Arial}&#10;\setmainfont{Linux Libertine G}&#10;&#10;\usepackage{color}&#10;&#10;\begin{document}&#10;&#10;\noindent  {\bf INPUT: }&#10;An undirected graph $G=(V,E)$ with edge weights.\vspace{2mm} \\&#10; {\bf OUTPUT: }&#10;The weight of a minimum spanning tree of $G$.&#10;&#10;&#10;\end{document} "/>
  <p:tag name="IGUANATEXSIZE" val="20"/>
  <p:tag name="IGUANATEXCURSOR" val="48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599.002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2}.  Choose an NP-complete problem, {\sc Vertex Cover}.&#10;&#10;\end{itemize}&#10;\end{document} "/>
  <p:tag name="IGUANATEXSIZE" val="20"/>
  <p:tag name="IGUANATEXCURSOR" val="387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18.185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3}.  Prove that {\sc Vertex Cover} $\le_P$ {\sc Set Cover}.&#10;&#10;\end{itemize}&#10;\end{document} "/>
  <p:tag name="IGUANATEXSIZE" val="20"/>
  <p:tag name="IGUANATEXCURSOR" val="391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627.0875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Set Cover}&#10;}}&#10;\end{document}"/>
  <p:tag name="IGUANATEXSIZE" val="20"/>
  <p:tag name="IGUANATEXCURSOR" val="29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3.0842"/>
  <p:tag name="ORIGINALWIDTH" val="4455.622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A set $U=\{e_1, e_2,\dots,e_n\}$ of $n$ elements,  a collection of sets\\ $\mathcal{S}=\{S_1,S_2,\dots,S_m\}$, $S_i\subseteq U$ for all $i$, and an integer $k$. \vspace{2mm}\\&#10;{\bf OUTPUT:} Does there exist a set $\mathcal{C}\subseteq \mathcal{S}$, such that $\bigcup_{S_i\in \mathcal{C}}=U$ and $|\mathcal{C}|\leq k$? &#10;&#10;\end{document}"/>
  <p:tag name="IGUANATEXSIZE" val="20"/>
  <p:tag name="IGUANATEXCURSOR" val="49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36.5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e that {\sc Set Cover} is NP-complete&#10;}}&#10;\end{document}"/>
  <p:tag name="IGUANATEXSIZE" val="20"/>
  <p:tag name="IGUANATEXCURSOR" val="335"/>
  <p:tag name="TRANSPARENCY" val="True"/>
  <p:tag name="FILENAME" val=""/>
  <p:tag name="LATEXENGINEID" val="2"/>
  <p:tag name="TEMPFOLDER" val="E:\TDownloads\"/>
  <p:tag name="LATEXFORMHEIGHT" val="424"/>
  <p:tag name="LATEXFORMWIDTH" val="970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296.07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blue}{\Large\textbullet}]&#10;{\bf Step 1}. Show that {\sc Set Cover} $\in$ NP.&#10;&#10;\end{itemize}&#10;\end{document} "/>
  <p:tag name="IGUANATEXSIZE" val="20"/>
  <p:tag name="IGUANATEXCURSOR" val="366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.3353"/>
  <p:tag name="ORIGINALWIDTH" val="4056.566"/>
  <p:tag name="LATEXADDIN" val="\documentclass[a4paper, 12pt]{extarticle}&#10;\usepackage{amsmath}&#10;\pagestyle{empty}&#10;\usepackage{enumitem}&#10;\usepackage[dvipsnames]{xcolor}&#10;\usepackage{geometry}&#10;\geometry{a4paper,scale=0.58}&#10;&#10;\usepackage[no-math]{fontspec}&#10;\setmainfont{Linux Libertine G}&#10;&#10;\begin{document}&#10;\begin{itemize}&#10;\item[\textcolor{blue}{\textbullet}]&#10;To show that {\sc Set Cover} is in NP, for an instance $(U, \mathcal{S}, k)$ of the problem, suppose the subset $S'$ be a solution. A verification algorithm can check whether $k=\sum\limits_{s \in S'} s$ in polynomial time.&#10;&#10;\end{itemize}&#10;\end{document} "/>
  <p:tag name="IGUANATEXSIZE" val="20"/>
  <p:tag name="IGUANATEXCURSOR" val="39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616.254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blue}{\Large\textbullet}]&#10;{\bf Step 2}. Choose an NP-complete problem, {\sc Vertex Cover}.&#10;&#10;\end{itemize}&#10;\end{document} "/>
  <p:tag name="IGUANATEXSIZE" val="20"/>
  <p:tag name="IGUANATEXCURSOR" val="390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843.1176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Vertex Cover}&#10;}}&#10;\end{document}"/>
  <p:tag name="IGUANATEXSIZE" val="20"/>
  <p:tag name="IGUANATEXCURSOR" val="30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1.8284"/>
  <p:tag name="ORIGINALWIDTH" val="4088.821"/>
  <p:tag name="LATEXADDIN" val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graph $G=(V,E)$, and an integer $k$. \vspace{1.5mm}\\&#10;{\bf OUTPUT:}&#10;Is there a set of vertices $S  \subseteq V$, $|S| = k$, such that each edge has at least one of its endpoints in $S$?&#10;\end{document}"/>
  <p:tag name="IGUANATEXSIZE" val="20"/>
  <p:tag name="IGUANATEXCURSOR" val="44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66"/>
  <p:tag name="ORIGINALWIDTH" val="1004.39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Optimization Form&#10;}}&#10;\end{document}"/>
  <p:tag name="IGUANATEXSIZE" val="20"/>
  <p:tag name="IGUANATEXCURSOR" val="31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36.5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e that {\sc Set Cover} is NP-complete&#10;}}&#10;\end{document}"/>
  <p:tag name="IGUANATEXSIZE" val="20"/>
  <p:tag name="IGUANATEXCURSOR" val="335"/>
  <p:tag name="TRANSPARENCY" val="True"/>
  <p:tag name="FILENAME" val=""/>
  <p:tag name="LATEXENGINEID" val="2"/>
  <p:tag name="TEMPFOLDER" val="E:\TDownloads\"/>
  <p:tag name="LATEXFORMHEIGHT" val="424"/>
  <p:tag name="LATEXFORMWIDTH" val="970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36.938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blue}{\Large\textbullet}]&#10;{\bf Step 3}. Prove that {\sc Vertex Cover} $\le_P$ {\sc Set Cover}.&#10;&#10;\end{itemize}&#10;\end{document} "/>
  <p:tag name="IGUANATEXSIZE" val="20"/>
  <p:tag name="IGUANATEXCURSOR" val="39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6.3165"/>
  <p:tag name="ORIGINALWIDTH" val="4241.8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Given a {\sc Vertex Cover} instance $\langle G=(V, E),k\rangle$, we construct a&#10;{\sc Set Cover} instance $\langle U, \mathcal{S}, k\rangle$, such that $k$ sets from $\mathcal{S}$ can cover $U$ iff $G$ has a&#10;vertex cover of size $k$.&#10;&#10;\end{itemize}&#10;&#10;\end{document} "/>
  <p:tag name="IGUANATEXSIZE" val="20"/>
  <p:tag name="IGUANATEXCURSOR" val="390"/>
  <p:tag name="TRANSPARENCY" val="True"/>
  <p:tag name="FILENAME" val=""/>
  <p:tag name="LATEXENGINEID" val="2"/>
  <p:tag name="TEMPFOLDER" val="E:\TDownloads\"/>
  <p:tag name="LATEXFORMHEIGHT" val="463"/>
  <p:tag name="LATEXFORMWIDTH" val="733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514"/>
  <p:tag name="ORIGINALWIDTH" val="978.136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Construction:&#10;&#10;\end{itemize}&#10;&#10;\end{document} "/>
  <p:tag name="IGUANATEXSIZE" val="20"/>
  <p:tag name="IGUANATEXCURSOR" val="341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801.861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Let $U=E$.&#10;&#10;\end{itemize}&#10;&#10;\end{document} 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4085.0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For each $v$ in $V$, construct a set $S_{v}=\{e\in E: e$ is incident to $v\}$.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36.5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e that {\sc Set Cover} is NP-complete&#10;}}&#10;\end{document}"/>
  <p:tag name="IGUANATEXSIZE" val="20"/>
  <p:tag name="IGUANATEXCURSOR" val="335"/>
  <p:tag name="TRANSPARENCY" val="True"/>
  <p:tag name="FILENAME" val=""/>
  <p:tag name="LATEXENGINEID" val="2"/>
  <p:tag name="TEMPFOLDER" val="E:\TDownloads\"/>
  <p:tag name="LATEXFORMHEIGHT" val="424"/>
  <p:tag name="LATEXFORMWIDTH" val="970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&#10;}}&#10;\end{document}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36.938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blue}{\Large\textbullet}]&#10;{\bf Step 3}. Prove that {\sc Vertex Cover} $\le_P$ {\sc Set Cover}.&#10;&#10;\end{itemize}&#10;\end{document} "/>
  <p:tag name="IGUANATEXSIZE" val="20"/>
  <p:tag name="IGUANATEXCURSOR" val="39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041"/>
  <p:tag name="ORIGINALWIDTH" val="4240.3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G=(V,E)$ has a vertex cover of size $k$ iff $(U,\mathcal{S})$ has a set cover of size $k$.&#10;&#10;\end{itemize}&#10;&#10;\end{document} "/>
  <p:tag name="IGUANATEXSIZE" val="20"/>
  <p:tag name="IGUANATEXCURSOR" val="401"/>
  <p:tag name="TRANSPARENCY" val="True"/>
  <p:tag name="FILENAME" val=""/>
  <p:tag name="LATEXENGINEID" val="2"/>
  <p:tag name="TEMPFOLDER" val="E:\TDownloads\"/>
  <p:tag name="LATEXFORMHEIGHT" val="550"/>
  <p:tag name="LATEXFORMWIDTH" val="749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01378"/>
  <p:tag name="ORIGINALWIDTH" val="888.124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Decision Form&#10;&#10;\end{document}"/>
  <p:tag name="IGUANATEXSIZE" val="20"/>
  <p:tag name="IGUANATEXCURSOR" val="278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Rightarrow$&#10;&#10;\end{itemize}&#10;&#10;\end{document} "/>
  <p:tag name="IGUANATEXSIZE" val="20"/>
  <p:tag name="IGUANATEXCURSOR" val="336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2716.12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{\tiny \textcolor{red}{$\diamond$}} Let $X \subseteq V$ be a vertex cover of size $k$ in $G$.&#10;&#10;\end{document} "/>
  <p:tag name="IGUANATEXSIZE" val="20"/>
  <p:tag name="IGUANATEXCURSOR" val="30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2944.91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{\tiny \textcolor{red}{$\diamond$}} Then $Y=\left\{S_{v}: v \in X\right\}$ is a set cover of size $k$.&#10;&#10;\end{document} "/>
  <p:tag name="IGUANATEXSIZE" val="20"/>
  <p:tag name="IGUANATEXCURSOR" val="30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36.5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e that {\sc Set Cover} is NP-complete&#10;}}&#10;\end{document}"/>
  <p:tag name="IGUANATEXSIZE" val="20"/>
  <p:tag name="IGUANATEXCURSOR" val="335"/>
  <p:tag name="TRANSPARENCY" val="True"/>
  <p:tag name="FILENAME" val=""/>
  <p:tag name="LATEXENGINEID" val="2"/>
  <p:tag name="TEMPFOLDER" val="E:\TDownloads\"/>
  <p:tag name="LATEXFORMHEIGHT" val="424"/>
  <p:tag name="LATEXFORMWIDTH" val="970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8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36.938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blue}{\Large\textbullet}]&#10;{\bf Step 3}. Prove that {\sc Vertex Cover} $\le_P$ {\sc Set Cover}.&#10;&#10;\end{itemize}&#10;\end{document} "/>
  <p:tag name="IGUANATEXSIZE" val="20"/>
  <p:tag name="IGUANATEXCURSOR" val="39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041"/>
  <p:tag name="ORIGINALWIDTH" val="4240.3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G=(V,E)$ has a vertex cover of size $k$ iff $(U,\mathcal{S})$ has a set cover of size $k$.&#10;&#10;\end{itemize}&#10;&#10;\end{document} "/>
  <p:tag name="IGUANATEXSIZE" val="20"/>
  <p:tag name="IGUANATEXCURSOR" val="401"/>
  <p:tag name="TRANSPARENCY" val="True"/>
  <p:tag name="FILENAME" val=""/>
  <p:tag name="LATEXENGINEID" val="2"/>
  <p:tag name="TEMPFOLDER" val="E:\TDownloads\"/>
  <p:tag name="LATEXFORMHEIGHT" val="550"/>
  <p:tag name="LATEXFORMWIDTH" val="749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Leftarrow$&#10;&#10;\end{itemize}&#10;&#10;\end{document} "/>
  <p:tag name="IGUANATEXSIZE" val="20"/>
  <p:tag name="IGUANATEXCURSOR" val="328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466.234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{\tiny \textcolor{red}{$\diamond$}} Then $X=\{v: S_v \in Y\}$ is a vertex cover of size $k$ in $G$.&#10;&#10;\end{document} "/>
  <p:tag name="IGUANATEXSIZE" val="20"/>
  <p:tag name="IGUANATEXCURSOR" val="30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2163.30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{\tiny \textcolor{red}{$\diamond$}} Let $Y\subseteq \mathcal{S}$ be a set cover of size $k$.&#10;&#10;\end{document} "/>
  <p:tag name="IGUANATEXSIZE" val="20"/>
  <p:tag name="IGUANATEXCURSOR" val="30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514"/>
  <p:tag name="ORIGINALWIDTH" val="1094.403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Answer Yes or No&#10;&#10;\end{document}"/>
  <p:tag name="IGUANATEXSIZE" val="20"/>
  <p:tag name="IGUANATEXCURSOR" val="286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36.5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e that {\sc Set Cover} is NP-complete&#10;}}&#10;\end{document}"/>
  <p:tag name="IGUANATEXSIZE" val="20"/>
  <p:tag name="IGUANATEXCURSOR" val="335"/>
  <p:tag name="TRANSPARENCY" val="True"/>
  <p:tag name="FILENAME" val=""/>
  <p:tag name="LATEXENGINEID" val="2"/>
  <p:tag name="TEMPFOLDER" val="E:\TDownloads\"/>
  <p:tag name="LATEXFORMHEIGHT" val="424"/>
  <p:tag name="LATEXFORMWIDTH" val="970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8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659.121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To prove that {\sc Set Cover} $\in$ NP-complete:&#10;\end{itemize}&#10;&#10;\end{document} "/>
  <p:tag name="IGUANATEXSIZE" val="20"/>
  <p:tag name="IGUANATEXCURSOR" val="357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291.459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ing further  NP-Complete problems: an example&#10;}}&#10;\end{document}"/>
  <p:tag name="IGUANATEXSIZE" val="20"/>
  <p:tag name="IGUANATEXCURSOR" val="35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277.318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1}. Show that {\sc Set Cover} $\in$ NP.&#10;&#10;\end{itemize}&#10;\end{document} "/>
  <p:tag name="IGUANATEXSIZE" val="20"/>
  <p:tag name="IGUANATEXCURSOR" val="353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599.002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2}.  Choose an NP-complete problem, {\sc Vertex Cover}.&#10;&#10;\end{itemize}&#10;\end{document} "/>
  <p:tag name="IGUANATEXSIZE" val="20"/>
  <p:tag name="IGUANATEXCURSOR" val="387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18.185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3}.  Prove that {\sc Vertex Cover} $\le_P$ {\sc Set Cover}.&#10;&#10;\end{itemize}&#10;\end{document} "/>
  <p:tag name="IGUANATEXSIZE" val="20"/>
  <p:tag name="IGUANATEXCURSOR" val="391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627.0875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Set Cover}&#10;}}&#10;\end{document}"/>
  <p:tag name="IGUANATEXSIZE" val="20"/>
  <p:tag name="IGUANATEXCURSOR" val="29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3.0842"/>
  <p:tag name="ORIGINALWIDTH" val="4455.622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A set $U=\{e_1, e_2,\dots,e_n\}$ of $n$ elements,  a collection of sets\\ $\mathcal{S}=\{S_1,S_2,\dots,S_m\}$, $S_i\subseteq U$ for all $i$, and an integer $k$. \vspace{2mm}\\&#10;{\bf OUTPUT:} Does there exist a set $\mathcal{C}\subseteq \mathcal{S}$, such that $\bigcup_{S_i\in \mathcal{C}}=U$ and $|\mathcal{C}|\leq k$? &#10;&#10;\end{document}"/>
  <p:tag name="IGUANATEXSIZE" val="20"/>
  <p:tag name="IGUANATEXCURSOR" val="49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5187"/>
  <p:tag name="ORIGINALWIDTH" val="1155.911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Optimization Form&#10;&#10;\end{document}"/>
  <p:tag name="IGUANATEXSIZE" val="20"/>
  <p:tag name="IGUANATEXCURSOR" val="287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644.979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Set Cover} is NP-complete.&#10;&#10;\end{document}"/>
  <p:tag name="IGUANATEXSIZE" val="20"/>
  <p:tag name="IGUANATEXCURSOR" val="3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1194.917"/>
  <p:tag name="LATEXADDIN" val="%\documentclass[12pt]{article}&#10;\documentclass[a4paper, 12pt]{extarticle}&#10;\usepackage{amsmath}&#10;\pagestyle{empty}&#10;\usepackage{enumitem,xcolor}&#10;\usepackage{geometry}&#10;\geometry{a4paper,scale=0.6}&#10;\begin{document}&#10;&#10;NP-Hard problems&#10;&#10;\end{document}"/>
  <p:tag name="IGUANATEXSIZE" val="20"/>
  <p:tag name="IGUANATEXCURSOR" val="21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865.620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hard class&#10;}}&#10;\end{document}"/>
  <p:tag name="IGUANATEXSIZE" val="20"/>
  <p:tag name="IGUANATEXCURSOR" val="31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0457"/>
  <p:tag name="ORIGINALWIDTH" val="4234.34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NP-Hard}: A problem $Y$ is {\bf NP-hard} if for \textcolor{red}{\bf every}&#10;{\bf NP} problem $X$, $X \le_p Y$.&#10;&#10;\end{itemize}&#10;&#10;\end{document} 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5.5454"/>
  <p:tag name="ORIGINALWIDTH" val="4238.09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Informally, NP-hard class is a class of problems that are  ``at least as hard as the hardest problems in NP''. &#10;&#10;\end{itemize}&#10;&#10;\end{document} 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5446"/>
  <p:tag name="ORIGINALWIDTH" val="4238.09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Besides decision problems, class NP-hard also includes search problems or optimization problems. &#10;&#10;\end{itemize}&#10;&#10;\end{document} 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528.8238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/>
  <p:tag name="IGUANATEXSIZE" val="20"/>
  <p:tag name="IGUANATEXCURSOR" val="29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019.392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Optimize a value&#10;&#10;\end{document}"/>
  <p:tag name="IGUANATEXSIZE" val="20"/>
  <p:tag name="IGUANATEXCURSOR" val="286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4142.828"/>
  <p:tag name="LATEXADDIN" val="%\documentclass[10pt]{article}&#10;\documentclass[a4paper, 12pt]{extarticle}&#10;\usepackage{amsmath}&#10;\pagestyle{empty}&#10;\usepackage{enumitem,xcolor}&#10;\usepackage{geometry}&#10;\geometry{a4paper,scale=0.7}&#10;&#10;\usepackage{fontspec}&#10;%\setmainfont{Arial}&#10;\setmainfont{Linux Libertine G}&#10;&#10;\begin{document}&#10;{\textcolor{white}{\bf&#10;Relationship between decision problem  and optimization problem&#10;}}&#10;\end{document} "/>
  <p:tag name="IGUANATEXSIZE" val="20"/>
  <p:tag name="IGUANATEXCURSOR" val="1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746.133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&#10;&#10;\begin{itemize}&#10; \item[\textcolor{blue}{\LARGE\textbullet}] The decision problem is in a sense ``easier''.&#10;\end{itemize}&#10;&#10;\end{document}"/>
  <p:tag name="IGUANATEXSIZE" val="20"/>
  <p:tag name="IGUANATEXCURSOR" val="378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3940.3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&#10;&#10;\begin{itemize}&#10; \item[\textcolor{blue}{\LARGE\textbullet}] An optimization problem can be cast to a related decision problem by \textcolor{red}{\bf imposing a bound of the value to be optimized.}&#10;\end{itemize}&#10;&#10;\end{document}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5446"/>
  <p:tag name="ORIGINALWIDTH" val="3944.05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&#10;&#10;\begin{itemize}&#10; \item[\textcolor{blue}{\LARGE\textbullet}] One could apply binary search on a decision problem to obtain solutions to its optimization problem. &#10;&#10;\end{itemize}&#10;&#10;\end{document}"/>
  <p:tag name="IGUANATEXSIZE" val="20"/>
  <p:tag name="IGUANATEXCURSOR" val="337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2972"/>
  <p:tag name="ORIGINALWIDTH" val="4240.3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&#10;\begin{itemize}&#10; \item[\textcolor{blue}{\LARGE\textbullet}] &#10;Showing that an algorithm is $\Omega\left(n^{3}\right)$ does not mean that we cannot find another algorithm that solves this problem faster, say in $\mathrm{O}\left(n^{2}\right)$.&#10;\end{itemize}&#10;&#10;\end{document}"/>
  <p:tag name="IGUANATEXSIZE" val="20"/>
  <p:tag name="IGUANATEXCURSOR" val="511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3558.497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&#10;&#10;\begin{itemize}&#10; \item[\textcolor{blue}{\LARGE\textbullet}] In the following, we mainly focus on decision problems.&#10;\end{itemize}&#10;&#10;\end{document}"/>
  <p:tag name="IGUANATEXSIZE" val="20"/>
  <p:tag name="IGUANATEXCURSOR" val="386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878.041"/>
  <p:tag name="LATEXADDIN" val="%\documentclass[10pt]{article}&#10;\documentclass[a4paper, 12pt]{extarticle}&#10;\usepackage{amsmath}&#10;\pagestyle{empty}&#10;\usepackage{enumitem,xcolor}&#10;\usepackage{geometry}&#10;\geometry{a4paper,scale=0.7}&#10;&#10;\usepackage{fontspec}&#10;%\setmainfont{Arial}&#10;\setmainfont{Linux Libertine G}&#10;&#10;\begin{document}&#10;{\textcolor{white}{\bf&#10;Reduction: uncovering the connection between two problems&#10;}}&#10;\end{document} "/>
  <p:tag name="IGUANATEXSIZE" val="20"/>
  <p:tag name="IGUANATEXCURSOR" val="36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1.672"/>
  <p:tag name="ORIGINALWIDTH" val="4097.822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&#10;&#10;\begin{itemize}&#10; \item[\textcolor{blue}{\LARGE\textbullet}] &#10;{\sc Polynomial-time reduction}: a procedure $f$ to transform \textcolor{red}{\bf any} instance $\alpha$ of problem $A$ to some instance $\beta=f(\alpha)$ of problem $B$ with the following characteristics:&#10;\begin{enumerate}&#10; \item  \textcolor{blue}{\bf Transformation}: The transformation takes polynomial time; &#10;\item  \textcolor{blue}{\bf Equivalence}: The answers are the same, i.e. the answer for $\alpha$ is  \texttt{YES} iff the answer to $\beta=f(\alpha)$ is also \texttt{YES}.&#10;\end{enumerate}&#10;&#10;\end{itemize}&#10;&#10;\end{document}"/>
  <p:tag name="IGUANATEXSIZE" val="20"/>
  <p:tag name="IGUANATEXCURSOR" val="645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685"/>
  <p:tag name="ORIGINALWIDTH" val="3250.954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&#10;&#10;\begin{itemize}&#10; \item[\textcolor{blue}{\LARGE\textbullet}] &#10;Denoted as $A \leq_P B$, read as  ``\textcolor{red}{\bf A is reducible to  B  }''.&#10;&#10;\end{itemize}&#10;&#10;\end{document}"/>
  <p:tag name="IGUANATEXSIZE" val="20"/>
  <p:tag name="IGUANATEXCURSOR" val="415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652"/>
  <p:tag name="ORIGINALWIDTH" val="648.0905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Problem $A$&#10;&#10;\end{document}"/>
  <p:tag name="IGUANATEXSIZE" val="20"/>
  <p:tag name="IGUANATEXCURSOR" val="280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653.3412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Problem $B$&#10;&#10;\end{document}"/>
  <p:tag name="IGUANATEXSIZE" val="20"/>
  <p:tag name="IGUANATEXCURSOR" val="280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2917.157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The significance of polynomial-time reduction&#10;}}&#10;\end{document}"/>
  <p:tag name="IGUANATEXSIZE" val="20"/>
  <p:tag name="IGUANATEXCURSOR" val="35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1.7949"/>
  <p:tag name="ORIGINALWIDTH" val="3341.717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 If $B$ can be solved in polynomial time, $A$ is also polynomially solvable.&#10;&#10;\end{document}"/>
  <p:tag name="IGUANATEXSIZE" val="20"/>
  <p:tag name="IGUANATEXCURSOR" val="1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.149"/>
  <p:tag name="ORIGINALWIDTH" val="3716.019"/>
  <p:tag name="LATEXADDIN" val="\documentclass[a4paper, 12pt]{extarticle}&#10;\usepackage{amsmath}&#10;\pagestyle{empty}&#10;\usepackage{enumitem}&#10;\usepackage[dvipsnames]{xcolor}&#10;\usepackage{geometry}&#10;\geometry{a4paper,scale=0.5}&#10;&#10;\usepackage{algpseudocode}&#10;&#10;\usepackage[no-math]{fontspec}&#10;\setmainfont{Linux Libertine G}&#10;&#10;%\item[\textcolor{blue}{\Large\textbullet}]&#10;&#10;\begin{document}&#10;&#10;\noindent The algorithm for problem $A$ can be described as follows: &#10;&#10; \begin{algorithmic}[1]&#10; \State  Given an instance $\alpha$ of problem $A$, use polynomial-time reduction to transform it to $\beta=f(\alpha)$;&#10; \State Run the polynomial-time algorithm for $B$ on the instance $\beta=f(\alpha)$;&#10; \State Use the answer to $\beta$ as the answer to $\alpha$.&#10; \end{algorithmic}&#10;&#10;\end{document}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4238.09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&#10;\begin{itemize}&#10; \item[\textcolor{blue}{\LARGE\textbullet}] &#10;In the following, we consider problem as a whole, not certain single solving algorithm.&#10;\end{itemize}&#10;&#10;\end{document}"/>
  <p:tag name="IGUANATEXSIZE" val="20"/>
  <p:tag name="IGUANATEXCURSOR" val="35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2680.874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Conversely, if $A$ is hard, then $B$ is hard, too.&#10;&#10;\end{document}"/>
  <p:tag name="IGUANATEXSIZE" val="20"/>
  <p:tag name="IGUANATEXCURSOR" val="42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69"/>
  <p:tag name="ORIGINALWIDTH" val="1325.435"/>
  <p:tag name="LATEXADDIN" val="%\documentclass[12pt]{article}&#10;\documentclass[a4paper, 12pt]{extarticle}&#10;\usepackage{amsmath}&#10;\pagestyle{empty}&#10;\usepackage{enumitem,xcolor}&#10;\usepackage{geometry}&#10;\geometry{a4paper,scale=0.55}&#10;\begin{document}&#10;&#10;{\sc 3SAT} $\le_P$ {\sc CLIQUE}&#10;&#10;\end{document}"/>
  <p:tag name="IGUANATEXSIZE" val="20"/>
  <p:tag name="IGUANATEXCURSOR" val="24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191"/>
  <p:tag name="ORIGINALWIDTH" val="2405.58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3-CNF-SAT (3-Satisfiability)} Problem&#10;}}&#10;\end{document}"/>
  <p:tag name="IGUANATEXSIZE" val="20"/>
  <p:tag name="IGUANATEXCURSOR" val="3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306.792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/>
  <p:tag name="IGUANATEXSIZE" val="20"/>
  <p:tag name="IGUANATEXCURSOR" val="28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.0754"/>
  <p:tag name="ORIGINALWIDTH" val="4307.852"/>
  <p:tag name="LATEXADDIN" val="%\documentclass[12pt]{article}&#10;\documentclass[a4paper, 12pt]{extarticle}&#10;\usepackage{amsmath}&#10;\pagestyle{empty}&#10;\usepackage{enumitem,xcolor}&#10;\usepackage{geometry}&#10;\geometry{a4paper,scale=0.58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\vspace{2mm}&#10;Given a CNF (Conjunctive Normal Form) $\Phi = C_1 \wedge C_2 ... \wedge C_k$.\\&#10;{\bf OUTPUT:}&#10;Is there an assignment of all $x_i$ such that all clauses $C_j$ are satisfied?&#10;\end{document}"/>
  <p:tag name="IGUANATEXSIZE" val="20"/>
  <p:tag name="IGUANATEXCURSOR" val="43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01378"/>
  <p:tag name="ORIGINALWIDTH" val="741.853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Notations&#10;&#10;\end{itemize}&#10;&#10;\end{document} "/>
  <p:tag name="IGUANATEXSIZE" val="20"/>
  <p:tag name="IGUANATEXCURSOR" val="337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5187"/>
  <p:tag name="ORIGINALWIDTH" val="3166.9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Boolean variable: $x_1, x_2, ..., x_n$, $x_i = \texttt{TRUE/FALSE} $.&#10;\end{itemize}&#10;&#10;\end{document} "/>
  <p:tag name="IGUANATEXSIZE" val="20"/>
  <p:tag name="IGUANATEXCURSOR" val="392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701.347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Example:&#10;&#10;\end{itemize}&#10;&#10;\end{document} "/>
  <p:tag name="IGUANATEXSIZE" val="20"/>
  <p:tag name="IGUANATEXCURSOR" val="336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698"/>
  <p:tag name="ORIGINALWIDTH" val="3160.94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Literal (or term): a variable $x_i$, or its negative $\neg x_i$.&#10;&#10;&#10;\end{itemize}&#10;&#10;\end{document} "/>
  <p:tag name="IGUANATEXSIZE" val="20"/>
  <p:tag name="IGUANATEXCURSOR" val="387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3.214"/>
  <p:tag name="ORIGINALWIDTH" val="3908.045"/>
  <p:tag name="LATEXADDIN" val="%\documentclass[12pt]{article}&#10;\documentclass[a4paper, 12pt]{extarticle}&#10;\usepackage{amsmath}&#10;\pagestyle{empty}&#10;\usepackage{enumitem,xcolor}&#10;\usepackage{geometry}&#10;\geometry{a4paper,scale=0.55}&#10;\begin{document}&#10;&#10;\begin{itemize}&#10;\item[\textcolor{blue}{\LARGE\textbullet}] Problem intrinsic property: hardness.&#10;\item[\textcolor{blue}{\LARGE\textbullet}] Reduction: to identify the relationship between different problems. $A&#10;\le_P B$ implies  ``$B$ is harder than $A$''.&#10;\item[\textcolor{blue}{\LARGE\textbullet}] Problem classes: {\bf P}, {\bf NP}, {\bf NP-complete}, {\bf NP-hard}, etc.&#10;\item[\textcolor{blue}{\LARGE\textbullet}] NP-complete problems.&#10;\item[\textcolor{blue}{\LARGE\textbullet}] NP-hard problems.&#10;\end{itemize}&#10;&#10;&#10;\end{document}"/>
  <p:tag name="IGUANATEXSIZE" val="20"/>
  <p:tag name="IGUANATEXCURSOR" val="466"/>
  <p:tag name="TRANSPARENCY" val="True"/>
  <p:tag name="FILENAME" val=""/>
  <p:tag name="LATEXENGINEID" val="2"/>
  <p:tag name="TEMPFOLDER" val="E:\TDownloads\"/>
  <p:tag name="LATEXFORMHEIGHT" val="424.5"/>
  <p:tag name="LATEXFORMWIDTH" val="69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0193"/>
  <p:tag name="ORIGINALWIDTH" val="3629.75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Clause: a disjunction of literals: $C_1 = x_1 \vee \neg x_2 \vee ... \vee x_3 $.&#10;&#10;&#10;&#10;\end{itemize}&#10;&#10;\end{document} "/>
  <p:tag name="IGUANATEXSIZE" val="20"/>
  <p:tag name="IGUANATEXCURSOR" val="403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0193"/>
  <p:tag name="ORIGINALWIDTH" val="3430.97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CNF: the conjunctions of clauses  $\Phi = C_1 \wedge C_2 ... \wedge C_k$.&#10;\end{itemize}&#10;&#10;\end{document} "/>
  <p:tag name="IGUANATEXSIZE" val="20"/>
  <p:tag name="IGUANATEXCURSOR" val="356"/>
  <p:tag name="TRANSPARENCY" val="True"/>
  <p:tag name="FILENAME" val=""/>
  <p:tag name="LATEXENGINEID" val="2"/>
  <p:tag name="TEMPFOLDER" val="E:\TDownloads\"/>
  <p:tag name="LATEXFORMHEIGHT" val="372"/>
  <p:tag name="LATEXFORMWIDTH" val="528.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2915.65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CNF:  $(x_1 \vee \neg x_2) \wedge ( \neg x_1 \vee \neg x_3 ) \wedge ( x_2 \vee \neg x_3 )$.&#10;\end{itemize}&#10;&#10;\end{document} "/>
  <p:tag name="IGUANATEXSIZE" val="20"/>
  <p:tag name="IGUANATEXCURSOR" val="414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3570.498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\texttt{TRUE} assignment:  $x_1 = \texttt{FALSE}, x_2= \texttt{FALSE}, x_3 = \texttt{FALSE} $.&#10;&#10;&#10;\end{itemize}&#10;&#10;\end{document} "/>
  <p:tag name="IGUANATEXSIZE" val="20"/>
  <p:tag name="IGUANATEXCURSOR" val="417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017.1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3SAT problem&#10;&#10;\end{itemize}&#10;&#10;\end{document} "/>
  <p:tag name="IGUANATEXSIZE" val="20"/>
  <p:tag name="IGUANATEXCURSOR" val="340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5446"/>
  <p:tag name="ORIGINALWIDTH" val="4205.83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3SAT problem is a&#10;special type of SAT problem in which each clause has exactly 3 literals.&#10;\end{itemize}&#10;&#10;\end{document} "/>
  <p:tag name="IGUANATEXSIZE" val="20"/>
  <p:tag name="IGUANATEXCURSOR" val="339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191"/>
  <p:tag name="ORIGINALWIDTH" val="2405.58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3-CNF-SAT (3-Satisfiability)} Problem&#10;}}&#10;\end{document}"/>
  <p:tag name="IGUANATEXSIZE" val="20"/>
  <p:tag name="IGUANATEXCURSOR" val="3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306.792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/>
  <p:tag name="IGUANATEXSIZE" val="20"/>
  <p:tag name="IGUANATEXCURSOR" val="28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996.139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Clique} Problem&#10;}}&#10;\end{document}"/>
  <p:tag name="IGUANATEXSIZE" val="20"/>
  <p:tag name="IGUANATEXCURSOR" val="3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01339"/>
  <p:tag name="ORIGINALWIDTH" val="421.558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Clique}:&#10;}}&#10;\end{document}"/>
  <p:tag name="IGUANATEXSIZE" val="20"/>
  <p:tag name="IGUANATEXCURSOR" val="29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675.73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Completeness Cartoon&#10;}}&#10;\end{document}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9.0808"/>
  <p:tag name="ORIGINALWIDTH" val="4088.071"/>
  <p:tag name="LATEXADDIN" val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\vspace{2mm}&#10;Given a graph $G=(V,E)$, and an integer $k$. \\&#10;{\bf OUTPUT:}&#10;Is there a subset of vertices $V'  \subseteq V$, $|V'| = k$, such that each pair of vertices in $V'$ are connected by an edge?&#10;&#10;\end{document}"/>
  <p:tag name="IGUANATEXSIZE" val="20"/>
  <p:tag name="IGUANATEXCURSOR" val="602"/>
  <p:tag name="TRANSPARENCY" val="True"/>
  <p:tag name="FILENAME" val=""/>
  <p:tag name="LATEXENGINEID" val="2"/>
  <p:tag name="TEMPFOLDER" val="E:\TDownloads\"/>
  <p:tag name="LATEXFORMHEIGHT" val="424"/>
  <p:tag name="LATEXFORMWIDTH" val="733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1683.985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/>
  <p:tag name="IGUANATEXSIZE" val="20"/>
  <p:tag name="IGUANATEXCURSOR" val="34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1062.898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/>
  <p:tag name="IGUANATEXSIZE" val="20"/>
  <p:tag name="IGUANATEXCURSOR" val="40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7957"/>
  <p:tag name="ORIGINALWIDTH" val="4225.34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Given an instance $\Phi$ of {\sc 3SAT}, we construct a&#10;{\sc Clique} instance $\langle G,k\rangle$ that has a clique of size $k$ iff $\Phi$ is satisfiable.&#10;&#10;\end{itemize}&#10;&#10;\end{document} "/>
  <p:tag name="IGUANATEXSIZE" val="20"/>
  <p:tag name="IGUANATEXCURSOR" val="42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514"/>
  <p:tag name="ORIGINALWIDTH" val="978.136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Construction:&#10;&#10;\end{itemize}&#10;&#10;\end{document} "/>
  <p:tag name="IGUANATEXSIZE" val="20"/>
  <p:tag name="IGUANATEXCURSOR" val="341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4476.625"/>
  <p:tag name="LATEXADDIN" val="\documentclass[a4paper, 12pt]{extarticle}&#10;\usepackage{amsmath}&#10;\pagestyle{empty}&#10;\usepackage{enumitem}&#10;\usepackage[dvipsnames]{xcolor}&#10;\usepackage{geometry}&#10;\geometry{a4paper,scale=0.68}&#10;&#10;\usepackage[no-math]{fontspec}&#10;\setmainfont{Linux Libertine G}&#10;&#10;\begin{document}&#10;&#10;\begin{itemize}&#10;\item[\textcolor{green}{\textbullet}]&#10;$G$ contains a triple of vertices for each clause, one vertex for one literal.&#10;&#10;&#10;\end{itemize}&#10;&#10;\end{document} "/>
  <p:tag name="IGUANATEXSIZE" val="20"/>
  <p:tag name="IGUANATEXCURSOR" val="401"/>
  <p:tag name="TRANSPARENCY" val="True"/>
  <p:tag name="FILENAME" val=""/>
  <p:tag name="LATEXENGINEID" val="2"/>
  <p:tag name="TEMPFOLDER" val="E:\TDownloads\"/>
  <p:tag name="LATEXFORMHEIGHT" val="401.5"/>
  <p:tag name="LATEXFORMWIDTH" val="626.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4799.17"/>
  <p:tag name="LATEXADDIN" val="\documentclass[a4paper, 12pt]{extarticle}&#10;\usepackage{amsmath}&#10;\pagestyle{empty}&#10;\usepackage{enumitem}&#10;\usepackage[dvipsnames]{xcolor}&#10;\usepackage{geometry}&#10;\geometry{a4paper,scale=0.68}&#10;&#10;\usepackage[no-math]{fontspec}&#10;\setmainfont{Linux Libertine G}&#10;&#10;\begin{document}&#10;&#10;\begin{itemize}&#10;\item[\textcolor{green}{\textbullet}]&#10;Connect 2 literals if they are in different triples and not negation of each other.&#10;&#10;&#10;\end{itemize}&#10;&#10;\end{document} "/>
  <p:tag name="IGUANATEXSIZE" val="20"/>
  <p:tag name="IGUANATEXCURSOR" val="37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&#10;}}&#10;\end{document}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675.73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Completeness Cartoon&#10;}}&#10;\end{document}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517.99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\Phi$ is satisfiable iff $G$ has a clique of size $k=|\Phi|$.&#10;&#10;\end{itemize}&#10;&#10;\end{document} "/>
  <p:tag name="IGUANATEXSIZE" val="20"/>
  <p:tag name="IGUANATEXCURSOR" val="383"/>
  <p:tag name="TRANSPARENCY" val="True"/>
  <p:tag name="FILENAME" val=""/>
  <p:tag name="LATEXENGINEID" val="2"/>
  <p:tag name="TEMPFOLDER" val="E:\TDownloads\"/>
  <p:tag name="LATEXFORMHEIGHT" val="463"/>
  <p:tag name="LATEXFORMWIDTH" val="733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Rightarrow$&#10;&#10;\end{itemize}&#10;&#10;\end{document} "/>
  <p:tag name="IGUANATEXSIZE" val="20"/>
  <p:tag name="IGUANATEXCURSOR" val="336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1062.898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/>
  <p:tag name="IGUANATEXSIZE" val="20"/>
  <p:tag name="IGUANATEXCURSOR" val="40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1683.985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/>
  <p:tag name="IGUANATEXSIZE" val="20"/>
  <p:tag name="IGUANATEXCURSOR" val="34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1853.50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This is a clique of size $k=|\Phi|$.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757.38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Select one true literal from each clause/triple.  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2550.356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Consider any satisfying assignment for $\Phi$.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675.73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Completeness Cartoon&#10;}}&#10;\end{document}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9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517.99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\Phi$ is satisfiable iff $G$ has a clique of size $k=|\Phi|$.&#10;&#10;\end{itemize}&#10;&#10;\end{document} "/>
  <p:tag name="IGUANATEXSIZE" val="20"/>
  <p:tag name="IGUANATEXCURSOR" val="383"/>
  <p:tag name="TRANSPARENCY" val="True"/>
  <p:tag name="FILENAME" val=""/>
  <p:tag name="LATEXENGINEID" val="2"/>
  <p:tag name="TEMPFOLDER" val="E:\TDownloads\"/>
  <p:tag name="LATEXFORMHEIGHT" val="688"/>
  <p:tag name="LATEXFORMWIDTH" val="1093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Leftarrow$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1062.898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/>
  <p:tag name="IGUANATEXSIZE" val="20"/>
  <p:tag name="IGUANATEXCURSOR" val="40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1683.985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/>
  <p:tag name="IGUANATEXSIZE" val="20"/>
  <p:tag name="IGUANATEXCURSOR" val="34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1744.743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All clauses in $\Phi$ are satisfied.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698"/>
  <p:tag name="ORIGINALWIDTH" val="3758.774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Set these literals to \texttt{TRUE} (and remaining literals consistently).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675.73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Completeness Cartoon&#10;}}&#10;\end{document}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1635.978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Let $V'$ be a clique of size $k$.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995.168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$V'$ must contain exactly one vertex in each triple.  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9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1878.262"/>
  <p:tag name="LATEXADDIN" val="%\documentclass[12pt]{article}&#10;\documentclass[a4paper, 12pt]{extarticle}&#10;\usepackage{amsmath}&#10;\pagestyle{empty}&#10;\usepackage{enumitem,xcolor}&#10;\usepackage{geometry}&#10;\geometry{a4paper,scale=0.55}&#10;\begin{document}&#10;&#10;{\sc Clique} $\le_P$ {\sc Vertex Cover}&#10;&#10;\end{document}"/>
  <p:tag name="IGUANATEXSIZE" val="20"/>
  <p:tag name="IGUANATEXCURSOR" val="24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1509.961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Vertex Cover } Problem&#10;}}&#10;\end{document}"/>
  <p:tag name="IGUANATEXSIZE" val="20"/>
  <p:tag name="IGUANATEXCURSOR" val="32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867.8711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Vertex Cover}:&#10;}}&#10;\end{document}"/>
  <p:tag name="IGUANATEXSIZE" val="20"/>
  <p:tag name="IGUANATEXCURSOR" val="30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1.8284"/>
  <p:tag name="ORIGINALWIDTH" val="4088.821"/>
  <p:tag name="LATEXADDIN" val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graph $G=(V,E)$, and an integer $k$. \vspace{1.5mm}\\&#10;{\bf OUTPUT:}&#10;Is there a set of vertices $S  \subseteq V$, $|S| = k$, such that each edge has at least one of its endpoints in $S$?&#10;\end{document}"/>
  <p:tag name="IGUANATEXSIZE" val="20"/>
  <p:tag name="IGUANATEXCURSOR" val="44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2270.567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/>
  <p:tag name="IGUANATEXSIZE" val="20"/>
  <p:tag name="IGUANATEXCURSOR" val="35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heme/theme1.xml><?xml version="1.0" encoding="utf-8"?>
<a:theme xmlns:a="http://schemas.openxmlformats.org/drawingml/2006/main" name="Beamer_Presentation_templa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Beamertemplateforword</Template>
  <TotalTime>0</TotalTime>
  <Words>338</Words>
  <Application>Microsoft Office PowerPoint</Application>
  <PresentationFormat>全屏显示(4:3)</PresentationFormat>
  <Paragraphs>51</Paragraphs>
  <Slides>51</Slides>
  <Notes>6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5" baseType="lpstr">
      <vt:lpstr>DejaVu Sans</vt:lpstr>
      <vt:lpstr>DejaVu Sans Condensed</vt:lpstr>
      <vt:lpstr>宋体</vt:lpstr>
      <vt:lpstr>Arial</vt:lpstr>
      <vt:lpstr>Bell MT</vt:lpstr>
      <vt:lpstr>Calibri</vt:lpstr>
      <vt:lpstr>FrankRuehl</vt:lpstr>
      <vt:lpstr>Shruti</vt:lpstr>
      <vt:lpstr>Symbol</vt:lpstr>
      <vt:lpstr>Times New Roman</vt:lpstr>
      <vt:lpstr>Trebuchet MS</vt:lpstr>
      <vt:lpstr>Verdana</vt:lpstr>
      <vt:lpstr>Beamer_Presentation_template</vt:lpstr>
      <vt:lpstr>AxMath</vt:lpstr>
      <vt:lpstr>Algorithm Design and Analysis Chapter 34: NP-Completeness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quiz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quiz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2019-08-02T08:58:00Z</dcterms:created>
  <dcterms:modified xsi:type="dcterms:W3CDTF">2023-04-18T06:46:18Z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286DDFB840E74CEDB40E32EA8C7C999F</vt:lpwstr>
  </property>
  <property fmtid="{D5CDD505-2E9C-101B-9397-08002B2CF9AE}" pid="3" name="KSOProductBuildVer">
    <vt:lpwstr>2052-11.1.0.11365</vt:lpwstr>
  </property>
</Properties>
</file>